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806" r:id="rId1"/>
  </p:sldMasterIdLst>
  <p:notesMasterIdLst>
    <p:notesMasterId r:id="rId36"/>
  </p:notesMasterIdLst>
  <p:handoutMasterIdLst>
    <p:handoutMasterId r:id="rId37"/>
  </p:handoutMasterIdLst>
  <p:sldIdLst>
    <p:sldId id="326" r:id="rId2"/>
    <p:sldId id="327" r:id="rId3"/>
    <p:sldId id="328" r:id="rId4"/>
    <p:sldId id="288" r:id="rId5"/>
    <p:sldId id="309" r:id="rId6"/>
    <p:sldId id="325" r:id="rId7"/>
    <p:sldId id="329" r:id="rId8"/>
    <p:sldId id="310" r:id="rId9"/>
    <p:sldId id="330" r:id="rId10"/>
    <p:sldId id="311" r:id="rId11"/>
    <p:sldId id="313" r:id="rId12"/>
    <p:sldId id="331" r:id="rId13"/>
    <p:sldId id="332" r:id="rId14"/>
    <p:sldId id="333" r:id="rId15"/>
    <p:sldId id="334" r:id="rId16"/>
    <p:sldId id="335" r:id="rId17"/>
    <p:sldId id="336" r:id="rId18"/>
    <p:sldId id="259" r:id="rId19"/>
    <p:sldId id="314" r:id="rId20"/>
    <p:sldId id="289" r:id="rId21"/>
    <p:sldId id="324" r:id="rId22"/>
    <p:sldId id="265" r:id="rId23"/>
    <p:sldId id="318" r:id="rId24"/>
    <p:sldId id="317" r:id="rId25"/>
    <p:sldId id="319" r:id="rId26"/>
    <p:sldId id="266" r:id="rId27"/>
    <p:sldId id="291" r:id="rId28"/>
    <p:sldId id="321" r:id="rId29"/>
    <p:sldId id="292" r:id="rId30"/>
    <p:sldId id="323" r:id="rId31"/>
    <p:sldId id="305" r:id="rId32"/>
    <p:sldId id="280" r:id="rId33"/>
    <p:sldId id="281" r:id="rId34"/>
    <p:sldId id="277" r:id="rId35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31800" indent="-215900"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647700" indent="-215900"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863600" indent="-215900"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079500" indent="-215900" algn="l" defTabSz="457200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showPr showNarration="1">
    <p:present/>
    <p:sldAll/>
    <p:penClr>
      <a:schemeClr val="tx1"/>
    </p:penClr>
  </p:showPr>
  <p:clrMru>
    <a:srgbClr val="FFD579"/>
    <a:srgbClr val="FFC30E"/>
    <a:srgbClr val="FBFFCB"/>
    <a:srgbClr val="FF0000"/>
    <a:srgbClr val="B8B8B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6467" autoAdjust="0"/>
    <p:restoredTop sz="82386" autoAdjust="0"/>
  </p:normalViewPr>
  <p:slideViewPr>
    <p:cSldViewPr snapToObjects="1">
      <p:cViewPr>
        <p:scale>
          <a:sx n="80" d="100"/>
          <a:sy n="80" d="100"/>
        </p:scale>
        <p:origin x="-1096" y="7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20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tableStyles" Target="tableStyle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9F2B1-957C-A344-AB88-5D9FF60AC279}" type="datetimeFigureOut">
              <a:rPr lang="en-US" smtClean="0"/>
              <a:pPr/>
              <a:t>11/18/10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CF0DC-2F12-784D-B800-D334B3B60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8238" y="763588"/>
            <a:ext cx="5494337" cy="37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6288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0262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defRPr>
            </a:lvl1pPr>
          </a:lstStyle>
          <a:p>
            <a:fld id="{79B95663-06E2-4A4D-A640-63B7D28340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DD8162-FAC6-1442-872C-7C5823CDB779}" type="slidenum">
              <a:rPr lang="en-US"/>
              <a:pPr/>
              <a:t>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3188" y="763588"/>
            <a:ext cx="5024437" cy="3768725"/>
          </a:xfrm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For the purposes of the this talk, </a:t>
            </a:r>
            <a:r>
              <a:rPr lang="en-US" baseline="0" dirty="0" err="1" smtClean="0"/>
              <a:t>we’er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egoing</a:t>
            </a:r>
            <a:r>
              <a:rPr lang="en-US" baseline="0" dirty="0" smtClean="0"/>
              <a:t> to focus on applications where this mutable part of the state fits in memory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9B95663-06E2-4A4D-A640-63B7D28340A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9B95663-06E2-4A4D-A640-63B7D28340A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E30139-0764-404A-8E93-CBCACB9DA04F}" type="slidenum">
              <a:rPr lang="en-US"/>
              <a:pPr/>
              <a:t>26</a:t>
            </a:fld>
            <a:endParaRPr lang="en-US"/>
          </a:p>
        </p:txBody>
      </p:sp>
      <p:sp>
        <p:nvSpPr>
          <p:cNvPr id="4608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215900" indent="-215900" eaLnBrk="1">
              <a:lnSpc>
                <a:spcPct val="104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latin typeface="Arial" charset="0"/>
                <a:ea typeface="DejaVu Sans" charset="0"/>
                <a:cs typeface="DejaVu Sans" charset="0"/>
              </a:rPr>
              <a:t>This </a:t>
            </a:r>
            <a:r>
              <a:rPr lang="en-US" sz="2000" smtClean="0">
                <a:latin typeface="Arial" charset="0"/>
                <a:ea typeface="DejaVu Sans" charset="0"/>
                <a:cs typeface="DejaVu Sans" charset="0"/>
              </a:rPr>
              <a:t>is like </a:t>
            </a:r>
            <a:r>
              <a:rPr lang="en-US" sz="2000" dirty="0" smtClean="0">
                <a:latin typeface="Arial" charset="0"/>
                <a:ea typeface="DejaVu Sans" charset="0"/>
                <a:cs typeface="DejaVu Sans" charset="0"/>
              </a:rPr>
              <a:t>release consistency</a:t>
            </a:r>
          </a:p>
          <a:p>
            <a:pPr marL="215900" indent="-215900" eaLnBrk="1">
              <a:lnSpc>
                <a:spcPct val="104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000" dirty="0" smtClean="0">
              <a:latin typeface="Arial" charset="0"/>
              <a:ea typeface="DejaVu Sans" charset="0"/>
              <a:cs typeface="DejaVu Sans" charset="0"/>
            </a:endParaRPr>
          </a:p>
          <a:p>
            <a:pPr marL="215900" indent="-215900" eaLnBrk="1">
              <a:lnSpc>
                <a:spcPct val="104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latin typeface="Arial" charset="0"/>
                <a:ea typeface="DejaVu Sans" charset="0"/>
                <a:cs typeface="DejaVu Sans" charset="0"/>
              </a:rPr>
              <a:t>Users provide an </a:t>
            </a:r>
          </a:p>
          <a:p>
            <a:pPr marL="215900" indent="-215900" eaLnBrk="1">
              <a:lnSpc>
                <a:spcPct val="104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000" dirty="0" smtClean="0">
              <a:latin typeface="Arial" charset="0"/>
              <a:ea typeface="DejaVu Sans" charset="0"/>
              <a:cs typeface="DejaVu Sans" charset="0"/>
            </a:endParaRPr>
          </a:p>
          <a:p>
            <a:pPr marL="215900" indent="-215900" eaLnBrk="1">
              <a:lnSpc>
                <a:spcPct val="104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latin typeface="Arial" charset="0"/>
                <a:ea typeface="DejaVu Sans" charset="0"/>
                <a:cs typeface="DejaVu Sans" charset="0"/>
              </a:rPr>
              <a:t>This is very similar to the reduce</a:t>
            </a:r>
            <a:r>
              <a:rPr lang="en-US" sz="2000" baseline="0" dirty="0" smtClean="0">
                <a:latin typeface="Arial" charset="0"/>
                <a:ea typeface="DejaVu Sans" charset="0"/>
                <a:cs typeface="DejaVu Sans" charset="0"/>
              </a:rPr>
              <a:t>/combine function from </a:t>
            </a:r>
            <a:r>
              <a:rPr lang="en-US" sz="2000" baseline="0" dirty="0" err="1" smtClean="0">
                <a:latin typeface="Arial" charset="0"/>
                <a:ea typeface="DejaVu Sans" charset="0"/>
                <a:cs typeface="DejaVu Sans" charset="0"/>
              </a:rPr>
              <a:t>MapReduce</a:t>
            </a:r>
            <a:r>
              <a:rPr lang="en-US" sz="2000" baseline="0" dirty="0" smtClean="0">
                <a:latin typeface="Arial" charset="0"/>
                <a:ea typeface="DejaVu Sans" charset="0"/>
                <a:cs typeface="DejaVu Sans" charset="0"/>
              </a:rPr>
              <a:t> – we’ve pulled that into the shared state context</a:t>
            </a:r>
          </a:p>
          <a:p>
            <a:pPr marL="215900" indent="-215900" eaLnBrk="1">
              <a:lnSpc>
                <a:spcPct val="104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000" baseline="0" dirty="0" smtClean="0">
              <a:latin typeface="Arial" charset="0"/>
              <a:ea typeface="DejaVu Sans" charset="0"/>
              <a:cs typeface="DejaVu Sans" charset="0"/>
            </a:endParaRPr>
          </a:p>
          <a:p>
            <a:pPr marL="215900" indent="-215900" eaLnBrk="1">
              <a:lnSpc>
                <a:spcPct val="104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latin typeface="Arial" charset="0"/>
                <a:ea typeface="DejaVu Sans" charset="0"/>
                <a:cs typeface="DejaVu Sans" charset="0"/>
              </a:rPr>
              <a:t>These</a:t>
            </a:r>
            <a:r>
              <a:rPr lang="en-US" sz="2000" baseline="0" dirty="0" smtClean="0">
                <a:latin typeface="Arial" charset="0"/>
                <a:ea typeface="DejaVu Sans" charset="0"/>
                <a:cs typeface="DejaVu Sans" charset="0"/>
              </a:rPr>
              <a:t> primitive operations and semantics allow us to implement very </a:t>
            </a:r>
            <a:r>
              <a:rPr lang="en-US" sz="2000" baseline="0" dirty="0" err="1" smtClean="0">
                <a:latin typeface="Arial" charset="0"/>
                <a:ea typeface="DejaVu Sans" charset="0"/>
                <a:cs typeface="DejaVu Sans" charset="0"/>
              </a:rPr>
              <a:t>effcient</a:t>
            </a:r>
            <a:r>
              <a:rPr lang="en-US" sz="2000" baseline="0" dirty="0" smtClean="0">
                <a:latin typeface="Arial" charset="0"/>
                <a:ea typeface="DejaVu Sans" charset="0"/>
                <a:cs typeface="DejaVu Sans" charset="0"/>
              </a:rPr>
              <a:t> applications, buffering and merging results </a:t>
            </a:r>
            <a:endParaRPr lang="en-US" sz="2000" dirty="0" smtClean="0">
              <a:latin typeface="Arial" charset="0"/>
              <a:ea typeface="DejaVu Sans" charset="0"/>
              <a:cs typeface="DejaVu Sans" charset="0"/>
            </a:endParaRPr>
          </a:p>
          <a:p>
            <a:pPr marL="215900" indent="-215900" eaLnBrk="1">
              <a:lnSpc>
                <a:spcPct val="104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latin typeface="Arial" charset="0"/>
                <a:ea typeface="DejaVu Sans" charset="0"/>
                <a:cs typeface="DejaVu Sans" charset="0"/>
              </a:rPr>
              <a:t>Accumulation</a:t>
            </a:r>
            <a:r>
              <a:rPr lang="en-US" sz="2000" baseline="0" dirty="0" smtClean="0">
                <a:latin typeface="Arial" charset="0"/>
                <a:ea typeface="DejaVu Sans" charset="0"/>
                <a:cs typeface="DejaVu Sans" charset="0"/>
              </a:rPr>
              <a:t> functions must commute!</a:t>
            </a:r>
          </a:p>
          <a:p>
            <a:pPr marL="215900" indent="-215900" eaLnBrk="1">
              <a:lnSpc>
                <a:spcPct val="104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000" dirty="0" smtClean="0">
              <a:latin typeface="Arial" charset="0"/>
              <a:ea typeface="DejaVu Sans" charset="0"/>
              <a:cs typeface="DejaVu Sans" charset="0"/>
            </a:endParaRPr>
          </a:p>
          <a:p>
            <a:pPr marL="431800" lvl="1" indent="-215900" eaLnBrk="1">
              <a:lnSpc>
                <a:spcPct val="104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>
                <a:latin typeface="Arial" charset="0"/>
                <a:ea typeface="DejaVu Sans" charset="0"/>
                <a:cs typeface="DejaVu Sans" charset="0"/>
              </a:rPr>
              <a:t>Most programs are written to avoid </a:t>
            </a:r>
            <a:r>
              <a:rPr lang="en-US" sz="2000" dirty="0" smtClean="0">
                <a:latin typeface="Arial" charset="0"/>
                <a:ea typeface="DejaVu Sans" charset="0"/>
                <a:cs typeface="DejaVu Sans" charset="0"/>
              </a:rPr>
              <a:t>them</a:t>
            </a:r>
          </a:p>
          <a:p>
            <a:pPr marL="431800" lvl="1" indent="-215900" eaLnBrk="1">
              <a:lnSpc>
                <a:spcPct val="104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latin typeface="Arial" charset="0"/>
                <a:ea typeface="DejaVu Sans" charset="0"/>
                <a:cs typeface="DejaVu Sans" charset="0"/>
              </a:rPr>
              <a:t>Some </a:t>
            </a:r>
            <a:r>
              <a:rPr lang="en-US" sz="2000">
                <a:latin typeface="Arial" charset="0"/>
                <a:ea typeface="DejaVu Sans" charset="0"/>
                <a:cs typeface="DejaVu Sans" charset="0"/>
              </a:rPr>
              <a:t>are </a:t>
            </a:r>
            <a:r>
              <a:rPr lang="en-US" sz="2000" smtClean="0">
                <a:latin typeface="Arial" charset="0"/>
                <a:ea typeface="DejaVu Sans" charset="0"/>
                <a:cs typeface="DejaVu Sans" charset="0"/>
              </a:rPr>
              <a:t>okay </a:t>
            </a:r>
            <a:r>
              <a:rPr lang="en-US" sz="2000" dirty="0">
                <a:latin typeface="Arial" charset="0"/>
                <a:ea typeface="DejaVu Sans" charset="0"/>
                <a:cs typeface="DejaVu Sans" charset="0"/>
              </a:rPr>
              <a:t>with these conflicts if ops are </a:t>
            </a:r>
            <a:r>
              <a:rPr lang="en-US" sz="2000" dirty="0" smtClean="0">
                <a:latin typeface="Arial" charset="0"/>
                <a:ea typeface="DejaVu Sans" charset="0"/>
                <a:cs typeface="DejaVu Sans" charset="0"/>
              </a:rPr>
              <a:t>atomic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4C7260-97A7-9345-9EC2-2E1BB888934E}" type="slidenum">
              <a:rPr lang="en-US"/>
              <a:pPr/>
              <a:t>27</a:t>
            </a:fld>
            <a:endParaRPr lang="en-US"/>
          </a:p>
        </p:txBody>
      </p:sp>
      <p:sp>
        <p:nvSpPr>
          <p:cNvPr id="88066" name="Text Box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763713" y="5538788"/>
            <a:ext cx="9070975" cy="209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9B95663-06E2-4A4D-A640-63B7D28340A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21E63E-0EBB-E94B-B026-2DBFDC0DD677}" type="slidenum">
              <a:rPr lang="en-US"/>
              <a:pPr/>
              <a:t>29</a:t>
            </a:fld>
            <a:endParaRPr lang="en-US"/>
          </a:p>
        </p:txBody>
      </p:sp>
      <p:sp>
        <p:nvSpPr>
          <p:cNvPr id="90114" name="Text Box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mtClean="0"/>
              <a:t>Checkpoints</a:t>
            </a:r>
            <a:r>
              <a:rPr lang="en-US" baseline="0" smtClean="0"/>
              <a:t> </a:t>
            </a:r>
            <a:r>
              <a:rPr lang="en-US" baseline="0" dirty="0" smtClean="0"/>
              <a:t>are global!!!!</a:t>
            </a:r>
            <a:endParaRPr lang="en-US" dirty="0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763713" y="5538788"/>
            <a:ext cx="9070975" cy="209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9B95663-06E2-4A4D-A640-63B7D28340A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3AD7D1-1596-C14E-BCB2-E73214CC1069}" type="slidenum">
              <a:rPr lang="en-US"/>
              <a:pPr/>
              <a:t>31</a:t>
            </a:fld>
            <a:endParaRPr lang="en-US"/>
          </a:p>
        </p:txBody>
      </p:sp>
      <p:sp>
        <p:nvSpPr>
          <p:cNvPr id="5222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EB12CC-22B8-B749-9F2C-5C6B4EB0A146}" type="slidenum">
              <a:rPr lang="en-US"/>
              <a:pPr/>
              <a:t>32</a:t>
            </a:fld>
            <a:endParaRPr lang="en-US"/>
          </a:p>
        </p:txBody>
      </p:sp>
      <p:sp>
        <p:nvSpPr>
          <p:cNvPr id="6041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smtClean="0"/>
              <a:t>Why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hadoop</a:t>
            </a:r>
            <a:r>
              <a:rPr lang="en-US" baseline="0" dirty="0" smtClean="0"/>
              <a:t> slower?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profiled and optimized this </a:t>
            </a:r>
            <a:r>
              <a:rPr lang="en-US" baseline="0" dirty="0" err="1" smtClean="0"/>
              <a:t>Hadoop</a:t>
            </a:r>
            <a:r>
              <a:rPr lang="en-US" baseline="0" dirty="0" smtClean="0"/>
              <a:t> implementation, afterwards the 3 main slowdowns were:</a:t>
            </a:r>
          </a:p>
          <a:p>
            <a:endParaRPr lang="en-US" baseline="0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baseline="0" dirty="0" smtClean="0"/>
              <a:t>Sorting</a:t>
            </a:r>
          </a:p>
          <a:p>
            <a:r>
              <a:rPr lang="en-US" baseline="0" dirty="0" smtClean="0"/>
              <a:t>HDFS</a:t>
            </a:r>
          </a:p>
          <a:p>
            <a:r>
              <a:rPr lang="en-US" baseline="0" dirty="0" smtClean="0"/>
              <a:t>Serialization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All three are reduced or eliminated in the Piccolo version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05AAD7-9B01-FA4E-A388-8595F443149F}" type="slidenum">
              <a:rPr lang="en-US"/>
              <a:pPr/>
              <a:t>33</a:t>
            </a:fld>
            <a:endParaRPr lang="en-US"/>
          </a:p>
        </p:txBody>
      </p:sp>
      <p:sp>
        <p:nvSpPr>
          <p:cNvPr id="6144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215900" indent="-215900" eaLnBrk="1">
              <a:lnSpc>
                <a:spcPct val="104000"/>
              </a:lnSpc>
              <a:spcBef>
                <a:spcPct val="0"/>
              </a:spcBef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000" dirty="0"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Talk </a:t>
            </a:r>
            <a:r>
              <a:rPr lang="en-US" dirty="0" smtClean="0"/>
              <a:t>about global file system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only way to share state in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 is via the storage system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some applications, this is really inefficient </a:t>
            </a:r>
          </a:p>
          <a:p>
            <a:endParaRPr lang="en-US" baseline="0" dirty="0" smtClean="0"/>
          </a:p>
          <a:p>
            <a:r>
              <a:rPr lang="en-US" dirty="0" smtClean="0"/>
              <a:t>And</a:t>
            </a:r>
            <a:r>
              <a:rPr lang="en-US" baseline="0" dirty="0" smtClean="0"/>
              <a:t> some applications this </a:t>
            </a:r>
            <a:r>
              <a:rPr lang="en-US" baseline="0" smtClean="0"/>
              <a:t>doesn’t work </a:t>
            </a:r>
            <a:r>
              <a:rPr lang="en-US" baseline="0" dirty="0" smtClean="0"/>
              <a:t>at all</a:t>
            </a:r>
            <a:r>
              <a:rPr lang="en-US" baseline="0" smtClean="0"/>
              <a:t>; talk </a:t>
            </a:r>
            <a:r>
              <a:rPr lang="en-US" baseline="0" dirty="0" smtClean="0"/>
              <a:t>about distributed crawler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9B95663-06E2-4A4D-A640-63B7D28340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C0E74A-6D7E-6C44-8EA1-45E6719290F7}" type="slidenum">
              <a:rPr lang="en-US"/>
              <a:pPr/>
              <a:t>34</a:t>
            </a:fld>
            <a:endParaRPr lang="en-US"/>
          </a:p>
        </p:txBody>
      </p:sp>
      <p:sp>
        <p:nvSpPr>
          <p:cNvPr id="573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sz="2400" dirty="0" smtClean="0"/>
              <a:t>Can also be implemented by pipelining multiple </a:t>
            </a:r>
            <a:r>
              <a:rPr lang="en-US" sz="2400" dirty="0" err="1" smtClean="0"/>
              <a:t>MapReduce</a:t>
            </a:r>
            <a:r>
              <a:rPr lang="en-US" sz="2400" dirty="0" smtClean="0"/>
              <a:t> jobs</a:t>
            </a:r>
          </a:p>
          <a:p>
            <a:endParaRPr lang="en-US" smtClean="0"/>
          </a:p>
          <a:p>
            <a:r>
              <a:rPr lang="en-US" smtClean="0"/>
              <a:t>K-</a:t>
            </a:r>
            <a:r>
              <a:rPr lang="en-US" dirty="0" smtClean="0"/>
              <a:t>Means </a:t>
            </a:r>
            <a:r>
              <a:rPr lang="en-US" smtClean="0"/>
              <a:t>and PageRank,</a:t>
            </a:r>
            <a:r>
              <a:rPr lang="en-US" baseline="0" smtClean="0"/>
              <a:t> </a:t>
            </a:r>
            <a:r>
              <a:rPr lang="en-US" baseline="0" dirty="0" smtClean="0"/>
              <a:t>you can simulate the shared state by joins and GFS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Talk </a:t>
            </a:r>
            <a:r>
              <a:rPr lang="en-US" dirty="0" smtClean="0"/>
              <a:t>about global file system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only way to share state in </a:t>
            </a:r>
            <a:r>
              <a:rPr lang="en-US" baseline="0" dirty="0" err="1" smtClean="0"/>
              <a:t>MapReduce</a:t>
            </a:r>
            <a:r>
              <a:rPr lang="en-US" baseline="0" dirty="0" smtClean="0"/>
              <a:t> is via the storage system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some applications, this is really inefficient </a:t>
            </a:r>
          </a:p>
          <a:p>
            <a:endParaRPr lang="en-US" baseline="0" dirty="0" smtClean="0"/>
          </a:p>
          <a:p>
            <a:r>
              <a:rPr lang="en-US" dirty="0" smtClean="0"/>
              <a:t>And</a:t>
            </a:r>
            <a:r>
              <a:rPr lang="en-US" baseline="0" dirty="0" smtClean="0"/>
              <a:t> some applications this </a:t>
            </a:r>
            <a:r>
              <a:rPr lang="en-US" baseline="0" smtClean="0"/>
              <a:t>doesn’t work </a:t>
            </a:r>
            <a:r>
              <a:rPr lang="en-US" baseline="0" dirty="0" smtClean="0"/>
              <a:t>at all</a:t>
            </a:r>
            <a:r>
              <a:rPr lang="en-US" baseline="0" smtClean="0"/>
              <a:t>; talk </a:t>
            </a:r>
            <a:r>
              <a:rPr lang="en-US" baseline="0" dirty="0" smtClean="0"/>
              <a:t>about distributed crawler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9B95663-06E2-4A4D-A640-63B7D28340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7274A5-A74A-E94F-AB3C-505B5EB5D8B7}" type="slidenum">
              <a:rPr lang="en-US"/>
              <a:pPr/>
              <a:t>18</a:t>
            </a:fld>
            <a:endParaRPr lang="en-US"/>
          </a:p>
        </p:txBody>
      </p:sp>
      <p:sp>
        <p:nvSpPr>
          <p:cNvPr id="389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challenge wit</a:t>
            </a:r>
            <a:r>
              <a:rPr lang="en-US" baseline="0" dirty="0" smtClean="0"/>
              <a:t>h distributed state is access to remote state then local state</a:t>
            </a:r>
          </a:p>
          <a:p>
            <a:r>
              <a:rPr lang="en-US" baseline="0" dirty="0" smtClean="0"/>
              <a:t>Additionally synchronizing this access across different machines is slow</a:t>
            </a:r>
          </a:p>
          <a:p>
            <a:endParaRPr lang="en-US" dirty="0" smtClean="0"/>
          </a:p>
          <a:p>
            <a:r>
              <a:rPr lang="en-US" dirty="0" smtClean="0"/>
              <a:t>For</a:t>
            </a:r>
            <a:r>
              <a:rPr lang="en-US" baseline="0" dirty="0" smtClean="0"/>
              <a:t> applications to be efficient, our runtime needs help from programmers to exploit locality of access and avoid frequent synchronization.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Load/store is too level to express these hints.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insight is to use </a:t>
            </a:r>
            <a:r>
              <a:rPr lang="en-US" baseline="0" smtClean="0"/>
              <a:t>a key</a:t>
            </a:r>
            <a:r>
              <a:rPr lang="en-US" baseline="0" dirty="0" smtClean="0"/>
              <a:t>-value interface; get/put/ and iteration primitives.  As we’ll see later, this allows us to express the required hints to achieve good performance.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implemented this as a library to existing languages.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9B95663-06E2-4A4D-A640-63B7D28340A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BC85AE-BF32-6A4D-913E-2C80E73C202F}" type="slidenum">
              <a:rPr lang="en-US"/>
              <a:pPr/>
              <a:t>20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3188" y="763588"/>
            <a:ext cx="5024437" cy="3768725"/>
          </a:xfrm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</a:t>
            </a:r>
            <a:r>
              <a:rPr lang="en-US" smtClean="0"/>
              <a:t>this looks like </a:t>
            </a:r>
            <a:r>
              <a:rPr lang="en-US" dirty="0" smtClean="0"/>
              <a:t>Python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psuedo</a:t>
            </a:r>
            <a:r>
              <a:rPr lang="en-US" baseline="0" dirty="0" smtClean="0"/>
              <a:t>-code.</a:t>
            </a:r>
          </a:p>
          <a:p>
            <a:endParaRPr lang="en-US" baseline="0" dirty="0" smtClean="0"/>
          </a:p>
          <a:p>
            <a:r>
              <a:rPr lang="en-US" dirty="0" smtClean="0"/>
              <a:t> Highlighted</a:t>
            </a:r>
            <a:r>
              <a:rPr lang="en-US" baseline="0" dirty="0" smtClean="0"/>
              <a:t> are the </a:t>
            </a:r>
            <a:r>
              <a:rPr lang="en-US" baseline="0" dirty="0" err="1" smtClean="0"/>
              <a:t>api</a:t>
            </a:r>
            <a:r>
              <a:rPr lang="en-US" baseline="0" dirty="0" smtClean="0"/>
              <a:t> calls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Maybe change accesses into gets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Emphasize how easy this is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9B95663-06E2-4A4D-A640-63B7D28340A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D4CEA9-3815-0547-AC10-575F1C2DD978}" type="slidenum">
              <a:rPr lang="en-US"/>
              <a:pPr/>
              <a:t>22</a:t>
            </a:fld>
            <a:endParaRPr lang="en-US"/>
          </a:p>
        </p:txBody>
      </p:sp>
      <p:sp>
        <p:nvSpPr>
          <p:cNvPr id="4505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63588"/>
            <a:ext cx="5026025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 err="1" smtClean="0"/>
              <a:t>Get_iterator</a:t>
            </a:r>
            <a:r>
              <a:rPr lang="en-US" baseline="0" dirty="0" smtClean="0"/>
              <a:t> fix.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Try overlaying the old one with the new one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we can see, this is a relatively simple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763713" y="5538788"/>
            <a:ext cx="9070975" cy="209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24437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9B95663-06E2-4A4D-A640-63B7D28340A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6581957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0081" y="6672673"/>
            <a:ext cx="2479834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600801" y="6662594"/>
            <a:ext cx="7479824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4005" y="6689617"/>
            <a:ext cx="2268141" cy="755968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99001" y="260740"/>
            <a:ext cx="6468401" cy="40248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820547" y="251989"/>
            <a:ext cx="924057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0BA524-4EEC-5043-8C0A-83BE8FB2E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FC7C-9138-154A-9BC5-1712658C6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24448" y="6887706"/>
            <a:ext cx="2436151" cy="40248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4033" y="6887492"/>
            <a:ext cx="6144378" cy="40248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720767" y="0"/>
            <a:ext cx="352822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771170" y="671971"/>
            <a:ext cx="252016" cy="6887704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771170" y="0"/>
            <a:ext cx="252016" cy="5879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603191" y="159228"/>
            <a:ext cx="587975" cy="269518"/>
          </a:xfrm>
        </p:spPr>
        <p:txBody>
          <a:bodyPr/>
          <a:lstStyle/>
          <a:p>
            <a:fld id="{62201AF3-4A9D-F44B-B8D2-A5781D0D4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56EBCD-DCF6-AD4A-B55F-9F1C9FB95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 anchor="t"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679928"/>
            <a:ext cx="10080625" cy="125994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763924"/>
            <a:ext cx="1428089" cy="109195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512094" y="1763924"/>
            <a:ext cx="8568531" cy="109195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931917"/>
            <a:ext cx="1428089" cy="773468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fld id="{4C3C52F6-F97C-164E-A153-80CAB44580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3AAE29-074C-3B4A-AB90-763325C180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623579-E66F-F14F-A2AD-0C0595B14D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A7A553-B6D1-C144-99F4-30565FFD6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887704"/>
            <a:ext cx="588036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61C3CF-F825-7449-8463-D64639082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 anchor="ctr"/>
          <a:lstStyle>
            <a:lvl1pPr algn="l">
              <a:buNone/>
              <a:defRPr sz="49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7B45CF-E797-C746-AAC9-21F8753895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0081" y="5039783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0081" y="5140579"/>
            <a:ext cx="1612900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703626" y="5130500"/>
            <a:ext cx="8376999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 anchor="ctr"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96099" y="0"/>
            <a:ext cx="110887" cy="756975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888427" y="6887704"/>
            <a:ext cx="2940182" cy="402483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5144778"/>
            <a:ext cx="1596099" cy="731472"/>
          </a:xfrm>
        </p:spPr>
        <p:txBody>
          <a:bodyPr rtlCol="0"/>
          <a:lstStyle>
            <a:lvl1pPr>
              <a:defRPr sz="3100"/>
            </a:lvl1pPr>
          </a:lstStyle>
          <a:p>
            <a:fld id="{9D15B4CC-B5F0-8945-9E27-310805705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64109" y="6887490"/>
            <a:ext cx="5040313" cy="402483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en-US" smtClean="0"/>
              <a:t>Click </a:t>
            </a:r>
            <a:r>
              <a:rPr kumimoji="0" lang="en-US" dirty="0" smtClean="0"/>
              <a:t>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72042" y="251989"/>
            <a:ext cx="8988557" cy="1091953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75402" y="1763924"/>
            <a:ext cx="8988557" cy="498938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20417" y="6887704"/>
            <a:ext cx="2940182" cy="402483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2042" y="6887490"/>
            <a:ext cx="5976368" cy="402483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fld id="{7A52B40B-B550-BC46-BD1E-28C3E59FC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360741"/>
            <a:ext cx="10080625" cy="35278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411139"/>
            <a:ext cx="588036" cy="25198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51040" y="1411139"/>
            <a:ext cx="9429585" cy="25198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02389"/>
            <a:ext cx="588036" cy="269490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fld id="{2C8E614C-1037-E942-A556-AE618F96F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9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2780" indent="-352780" algn="l" rtl="0" eaLnBrk="1" latinLnBrk="0" hangingPunct="1">
        <a:spcBef>
          <a:spcPts val="772"/>
        </a:spcBef>
        <a:buClr>
          <a:schemeClr val="accent2"/>
        </a:buClr>
        <a:buSzPct val="6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302383" algn="l" rtl="0" eaLnBrk="1" latinLnBrk="0" hangingPunct="1">
        <a:spcBef>
          <a:spcPts val="606"/>
        </a:spcBef>
        <a:buClr>
          <a:schemeClr val="accent1"/>
        </a:buClr>
        <a:buSzPct val="70000"/>
        <a:buFont typeface="Wingdings 2"/>
        <a:buChar char="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51986" algn="l" rtl="0" eaLnBrk="1" latinLnBrk="0" hangingPunct="1">
        <a:spcBef>
          <a:spcPts val="551"/>
        </a:spcBef>
        <a:buClr>
          <a:schemeClr val="accent2"/>
        </a:buClr>
        <a:buSzPct val="75000"/>
        <a:buFont typeface="Wingdings"/>
        <a:buChar char="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indent="-251986" algn="l" rtl="0" eaLnBrk="1" latinLnBrk="0" hangingPunct="1">
        <a:spcBef>
          <a:spcPts val="441"/>
        </a:spcBef>
        <a:buClr>
          <a:schemeClr val="accent3"/>
        </a:buClr>
        <a:buSzPct val="7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indent="-251986" algn="l" rtl="0" eaLnBrk="1" latinLnBrk="0" hangingPunct="1">
        <a:spcBef>
          <a:spcPts val="441"/>
        </a:spcBef>
        <a:buClr>
          <a:schemeClr val="accent4"/>
        </a:buClr>
        <a:buSzPct val="6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df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d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92069" y="2435895"/>
            <a:ext cx="7834444" cy="1091953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Distributed shared memory</a:t>
            </a:r>
            <a:endParaRPr kumimoji="0" lang="en-US" sz="49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2" y="252413"/>
            <a:ext cx="9285288" cy="1092200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 shared memory: g</a:t>
            </a:r>
            <a:r>
              <a:rPr lang="en-US" dirty="0" smtClean="0"/>
              <a:t>oal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583110" y="166472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1495890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7384023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7" name="Magnetic Disk 6"/>
          <p:cNvSpPr/>
          <p:nvPr/>
        </p:nvSpPr>
        <p:spPr>
          <a:xfrm>
            <a:off x="7013575" y="1476220"/>
            <a:ext cx="2968625" cy="1611605"/>
          </a:xfrm>
          <a:prstGeom prst="flowChartMagneticDisk">
            <a:avLst/>
          </a:prstGeom>
          <a:ln w="3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Distributed Storage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6191251" y="2952440"/>
            <a:ext cx="841375" cy="841286"/>
          </a:xfrm>
          <a:prstGeom prst="straightConnector1">
            <a:avLst/>
          </a:pr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loud 24"/>
          <p:cNvSpPr/>
          <p:nvPr/>
        </p:nvSpPr>
        <p:spPr>
          <a:xfrm>
            <a:off x="2800254" y="3730503"/>
            <a:ext cx="3906935" cy="201004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120976" y="3846051"/>
            <a:ext cx="1070275" cy="19149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Graph</a:t>
            </a:r>
          </a:p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A-&gt;B,C</a:t>
            </a:r>
          </a:p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B-&gt;D</a:t>
            </a:r>
          </a:p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…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714964" y="3906146"/>
            <a:ext cx="868146" cy="16262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 algn="ctr"/>
            <a:r>
              <a:rPr lang="en-US" sz="2400" smtClean="0">
                <a:solidFill>
                  <a:prstClr val="black"/>
                </a:solidFill>
                <a:latin typeface="Tw Cen MT"/>
              </a:rPr>
              <a:t>Ranks</a:t>
            </a:r>
            <a:endParaRPr lang="en-US" sz="2400" dirty="0" smtClean="0">
              <a:solidFill>
                <a:prstClr val="black"/>
              </a:solidFill>
              <a:latin typeface="Tw Cen MT"/>
            </a:endParaRPr>
          </a:p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A: 0</a:t>
            </a:r>
            <a:endParaRPr lang="en-US" dirty="0" smtClean="0"/>
          </a:p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B: 0 </a:t>
            </a:r>
          </a:p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…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410292" y="5303838"/>
            <a:ext cx="1304675" cy="1029820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" idx="1"/>
          </p:cNvCxnSpPr>
          <p:nvPr/>
        </p:nvCxnSpPr>
        <p:spPr>
          <a:xfrm rot="16200000" flipV="1">
            <a:off x="6383057" y="5332692"/>
            <a:ext cx="706532" cy="1563222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" idx="4"/>
            <a:endCxn id="37" idx="0"/>
          </p:cNvCxnSpPr>
          <p:nvPr/>
        </p:nvCxnSpPr>
        <p:spPr>
          <a:xfrm rot="16200000" flipH="1">
            <a:off x="4714750" y="2904686"/>
            <a:ext cx="1266925" cy="615804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50493" y="2819033"/>
            <a:ext cx="1761219" cy="5375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read/write</a:t>
            </a:r>
            <a:endParaRPr lang="en-US" sz="2800" dirty="0">
              <a:latin typeface="+mn-lt"/>
            </a:endParaRPr>
          </a:p>
        </p:txBody>
      </p:sp>
      <p:cxnSp>
        <p:nvCxnSpPr>
          <p:cNvPr id="54" name="Straight Arrow Connector 53"/>
          <p:cNvCxnSpPr>
            <a:stCxn id="3" idx="4"/>
          </p:cNvCxnSpPr>
          <p:nvPr/>
        </p:nvCxnSpPr>
        <p:spPr>
          <a:xfrm rot="5400000">
            <a:off x="3995800" y="2861638"/>
            <a:ext cx="1327022" cy="761998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2410292" y="5532437"/>
            <a:ext cx="2630020" cy="935132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" idx="2"/>
          </p:cNvCxnSpPr>
          <p:nvPr/>
        </p:nvCxnSpPr>
        <p:spPr>
          <a:xfrm rot="10800000">
            <a:off x="4030101" y="5560170"/>
            <a:ext cx="3353922" cy="1230688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ounded Rectangular Callout 17"/>
          <p:cNvSpPr/>
          <p:nvPr/>
        </p:nvSpPr>
        <p:spPr>
          <a:xfrm>
            <a:off x="0" y="1664726"/>
            <a:ext cx="2800254" cy="2065777"/>
          </a:xfrm>
          <a:prstGeom prst="wedgeRoundRectCallout">
            <a:avLst>
              <a:gd name="adj1" fmla="val 60097"/>
              <a:gd name="adj2" fmla="val 95317"/>
              <a:gd name="adj3" fmla="val 16667"/>
            </a:avLst>
          </a:prstGeom>
          <a:solidFill>
            <a:srgbClr val="FFD57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Distributed in-memory state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 animBg="1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2" y="252413"/>
            <a:ext cx="9383713" cy="1092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DSM’s</a:t>
            </a:r>
            <a:r>
              <a:rPr lang="en-US" dirty="0" smtClean="0"/>
              <a:t> goal: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583110" y="166472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1495890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7250112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15" name="Document 14"/>
          <p:cNvSpPr/>
          <p:nvPr/>
        </p:nvSpPr>
        <p:spPr>
          <a:xfrm>
            <a:off x="1789017" y="121710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A-&gt;B,C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9" name="Document 18"/>
          <p:cNvSpPr/>
          <p:nvPr/>
        </p:nvSpPr>
        <p:spPr>
          <a:xfrm>
            <a:off x="3142128" y="1217105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A: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1" name="Document 20"/>
          <p:cNvSpPr/>
          <p:nvPr/>
        </p:nvSpPr>
        <p:spPr>
          <a:xfrm>
            <a:off x="8727514" y="631292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B-&gt;D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2" name="Document 21"/>
          <p:cNvSpPr/>
          <p:nvPr/>
        </p:nvSpPr>
        <p:spPr>
          <a:xfrm>
            <a:off x="8727514" y="520914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B: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7" name="Document 26"/>
          <p:cNvSpPr/>
          <p:nvPr/>
        </p:nvSpPr>
        <p:spPr>
          <a:xfrm>
            <a:off x="142779" y="619974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C-&gt;E,F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8" name="Document 27"/>
          <p:cNvSpPr/>
          <p:nvPr/>
        </p:nvSpPr>
        <p:spPr>
          <a:xfrm>
            <a:off x="142779" y="484663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C: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30" name="Shape 29"/>
          <p:cNvCxnSpPr>
            <a:stCxn id="4" idx="0"/>
            <a:endCxn id="3" idx="2"/>
          </p:cNvCxnSpPr>
          <p:nvPr/>
        </p:nvCxnSpPr>
        <p:spPr>
          <a:xfrm rot="5400000" flipH="1" flipV="1">
            <a:off x="1162234" y="2912782"/>
            <a:ext cx="4211732" cy="2630020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endCxn id="5" idx="2"/>
          </p:cNvCxnSpPr>
          <p:nvPr/>
        </p:nvCxnSpPr>
        <p:spPr>
          <a:xfrm flipV="1">
            <a:off x="2276379" y="6790858"/>
            <a:ext cx="4973733" cy="76200"/>
          </a:xfrm>
          <a:prstGeom prst="curvedConnector3">
            <a:avLst>
              <a:gd name="adj1" fmla="val 50958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3" idx="6"/>
            <a:endCxn id="5" idx="0"/>
          </p:cNvCxnSpPr>
          <p:nvPr/>
        </p:nvCxnSpPr>
        <p:spPr>
          <a:xfrm>
            <a:off x="5497510" y="2121926"/>
            <a:ext cx="2209802" cy="4211732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ular Callout 37"/>
          <p:cNvSpPr/>
          <p:nvPr/>
        </p:nvSpPr>
        <p:spPr>
          <a:xfrm>
            <a:off x="7384023" y="1505732"/>
            <a:ext cx="2444750" cy="1671770"/>
          </a:xfrm>
          <a:prstGeom prst="wedgeRectCallout">
            <a:avLst>
              <a:gd name="adj1" fmla="val -68994"/>
              <a:gd name="adj2" fmla="val 53798"/>
            </a:avLst>
          </a:prstGeom>
          <a:solidFill>
            <a:srgbClr val="FFD57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r>
              <a:rPr lang="en-US" sz="2400" dirty="0" smtClean="0"/>
              <a:t>untime </a:t>
            </a:r>
            <a:r>
              <a:rPr lang="en-US" sz="2400" dirty="0" smtClean="0"/>
              <a:t>handles communication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1" grpId="0" animBg="1"/>
      <p:bldP spid="22" grpId="0" animBg="1"/>
      <p:bldP spid="27" grpId="0" animBg="1"/>
      <p:bldP spid="28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9405223" cy="4955787"/>
          </a:xfrm>
        </p:spPr>
        <p:txBody>
          <a:bodyPr/>
          <a:lstStyle/>
          <a:p>
            <a:r>
              <a:rPr lang="en-US" dirty="0" smtClean="0"/>
              <a:t>Landmark DSM systems:</a:t>
            </a:r>
          </a:p>
          <a:p>
            <a:pPr lvl="1"/>
            <a:r>
              <a:rPr lang="en-US" dirty="0" smtClean="0"/>
              <a:t>We’ve seen one in an earlier class</a:t>
            </a:r>
          </a:p>
          <a:p>
            <a:pPr lvl="1"/>
            <a:r>
              <a:rPr lang="en-US" dirty="0" smtClean="0"/>
              <a:t>Today: </a:t>
            </a:r>
            <a:r>
              <a:rPr lang="en-US" dirty="0" err="1" smtClean="0"/>
              <a:t>Treadmarks</a:t>
            </a:r>
            <a:endParaRPr lang="en-US" dirty="0" smtClean="0"/>
          </a:p>
          <a:p>
            <a:r>
              <a:rPr lang="en-US" dirty="0" smtClean="0"/>
              <a:t>Challenges of DSM systems:</a:t>
            </a:r>
          </a:p>
          <a:p>
            <a:pPr lvl="1"/>
            <a:r>
              <a:rPr lang="en-US" dirty="0" smtClean="0"/>
              <a:t>Ease-of-use  (memory consistency model, synchronization)</a:t>
            </a:r>
          </a:p>
          <a:p>
            <a:pPr lvl="1"/>
            <a:r>
              <a:rPr lang="en-US" dirty="0" smtClean="0"/>
              <a:t>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Treadmarks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Abstraction for sharing</a:t>
            </a:r>
          </a:p>
          <a:p>
            <a:pPr lvl="1"/>
            <a:r>
              <a:rPr lang="en-US" dirty="0" smtClean="0"/>
              <a:t>Memory-page level, load/store operations</a:t>
            </a:r>
          </a:p>
          <a:p>
            <a:r>
              <a:rPr lang="en-US" dirty="0" err="1" smtClean="0"/>
              <a:t>Treadmarks</a:t>
            </a:r>
            <a:r>
              <a:rPr lang="en-US" dirty="0" smtClean="0"/>
              <a:t> addresses specific DSM problems</a:t>
            </a:r>
          </a:p>
          <a:p>
            <a:pPr lvl="1"/>
            <a:r>
              <a:rPr lang="en-US" dirty="0" smtClean="0"/>
              <a:t>False sharing of pages</a:t>
            </a:r>
          </a:p>
          <a:p>
            <a:pPr lvl="1"/>
            <a:r>
              <a:rPr lang="en-US" dirty="0" smtClean="0"/>
              <a:t>Reduce write traffic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#1: Write-</a:t>
            </a:r>
            <a:r>
              <a:rPr lang="en-US" dirty="0" err="1" smtClean="0"/>
              <a:t>diffs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write-</a:t>
            </a:r>
            <a:r>
              <a:rPr lang="en-US" dirty="0" err="1" smtClean="0"/>
              <a:t>diffs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Are they identical to object/variable granularity than page-level granularity?</a:t>
            </a:r>
          </a:p>
          <a:p>
            <a:r>
              <a:rPr lang="en-US" dirty="0" smtClean="0"/>
              <a:t>Can we use write-</a:t>
            </a:r>
            <a:r>
              <a:rPr lang="en-US" dirty="0" err="1" smtClean="0"/>
              <a:t>diffs</a:t>
            </a:r>
            <a:r>
              <a:rPr lang="en-US" dirty="0" smtClean="0"/>
              <a:t> with sequential consistency?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666" y="251989"/>
            <a:ext cx="9663959" cy="1091953"/>
          </a:xfrm>
        </p:spPr>
        <p:txBody>
          <a:bodyPr>
            <a:normAutofit/>
          </a:bodyPr>
          <a:lstStyle/>
          <a:p>
            <a:r>
              <a:rPr lang="en-US" dirty="0" smtClean="0"/>
              <a:t>Idea #2: relaxed consistency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2549313"/>
          </a:xfrm>
        </p:spPr>
        <p:txBody>
          <a:bodyPr/>
          <a:lstStyle/>
          <a:p>
            <a:r>
              <a:rPr lang="en-US" dirty="0" smtClean="0"/>
              <a:t>Release consistency</a:t>
            </a:r>
          </a:p>
          <a:p>
            <a:pPr lvl="1"/>
            <a:r>
              <a:rPr lang="en-US" dirty="0" smtClean="0"/>
              <a:t>When are writes propagated?</a:t>
            </a:r>
          </a:p>
          <a:p>
            <a:r>
              <a:rPr lang="en-US" dirty="0" smtClean="0"/>
              <a:t>Lazy release consistency</a:t>
            </a:r>
          </a:p>
          <a:p>
            <a:r>
              <a:rPr lang="en-US" dirty="0" smtClean="0"/>
              <a:t>Why RC/LRC?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4541837"/>
            <a:ext cx="10080625" cy="2362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CPU0: while (1) acq(L1) writes to x[0…1000] rel(L1)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CPU1: while (1) acq(L2) writes to x[1001…2000] rel(L2)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of RC, LRC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865437"/>
            <a:ext cx="10080625" cy="2362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CPU0: acq(L1) </a:t>
            </a:r>
            <a:r>
              <a:rPr lang="en-US" sz="2800" dirty="0" err="1" smtClean="0">
                <a:solidFill>
                  <a:schemeClr val="tx1"/>
                </a:solidFill>
              </a:rPr>
              <a:t>x</a:t>
            </a:r>
            <a:r>
              <a:rPr lang="en-US" sz="2800" dirty="0" smtClean="0">
                <a:solidFill>
                  <a:schemeClr val="tx1"/>
                </a:solidFill>
              </a:rPr>
              <a:t>=1rel(L1)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CPU1:                           acq(L1) </a:t>
            </a:r>
            <a:r>
              <a:rPr lang="en-US" sz="2800" dirty="0" err="1" smtClean="0">
                <a:solidFill>
                  <a:schemeClr val="tx1"/>
                </a:solidFill>
              </a:rPr>
              <a:t>y</a:t>
            </a:r>
            <a:r>
              <a:rPr lang="en-US" sz="2800" dirty="0" smtClean="0">
                <a:solidFill>
                  <a:schemeClr val="tx1"/>
                </a:solidFill>
              </a:rPr>
              <a:t>=</a:t>
            </a:r>
            <a:r>
              <a:rPr lang="en-US" sz="2800" dirty="0" err="1" smtClean="0">
                <a:solidFill>
                  <a:schemeClr val="tx1"/>
                </a:solidFill>
              </a:rPr>
              <a:t>x</a:t>
            </a:r>
            <a:r>
              <a:rPr lang="en-US" sz="2800" dirty="0" smtClean="0">
                <a:solidFill>
                  <a:schemeClr val="tx1"/>
                </a:solidFill>
              </a:rPr>
              <a:t> rel(L1)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CPU2:                                 </a:t>
            </a:r>
            <a:r>
              <a:rPr lang="en-US" sz="2800" dirty="0" smtClean="0">
                <a:solidFill>
                  <a:schemeClr val="tx1"/>
                </a:solidFill>
              </a:rPr>
              <a:t>                      acq(L1) print </a:t>
            </a:r>
            <a:r>
              <a:rPr lang="en-US" sz="2800" dirty="0" err="1" smtClean="0">
                <a:solidFill>
                  <a:schemeClr val="tx1"/>
                </a:solidFill>
              </a:rPr>
              <a:t>x,y</a:t>
            </a:r>
            <a:r>
              <a:rPr lang="en-US" sz="2800" dirty="0" smtClean="0">
                <a:solidFill>
                  <a:schemeClr val="tx1"/>
                </a:solidFill>
              </a:rPr>
              <a:t> rel(L1)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</a:t>
            </a:r>
            <a:r>
              <a:rPr lang="en-US" dirty="0" err="1" smtClean="0"/>
              <a:t>PageRank</a:t>
            </a:r>
            <a:r>
              <a:rPr lang="en-US" dirty="0" smtClean="0"/>
              <a:t> using </a:t>
            </a:r>
            <a:r>
              <a:rPr lang="en-US" dirty="0" err="1" smtClean="0"/>
              <a:t>TreadMarks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Piccolo: a DSM at higher abstraction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2" y="252413"/>
            <a:ext cx="9285288" cy="1092200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583110" y="166472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1495890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7384023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25" name="Cloud 24"/>
          <p:cNvSpPr/>
          <p:nvPr/>
        </p:nvSpPr>
        <p:spPr>
          <a:xfrm>
            <a:off x="2800254" y="3730503"/>
            <a:ext cx="3906935" cy="201004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124132" y="3846051"/>
            <a:ext cx="1063963" cy="19149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Graph</a:t>
            </a:r>
          </a:p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A</a:t>
            </a:r>
            <a:r>
              <a:rPr lang="en-US" sz="2400" dirty="0" smtClean="0">
                <a:solidFill>
                  <a:prstClr val="black"/>
                </a:solidFill>
                <a:latin typeface="Tw Cen MT"/>
                <a:sym typeface="Wingdings"/>
              </a:rPr>
              <a:t></a:t>
            </a:r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B,C</a:t>
            </a:r>
          </a:p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B</a:t>
            </a:r>
            <a:r>
              <a:rPr lang="en-US" sz="2400" dirty="0" smtClean="0">
                <a:solidFill>
                  <a:prstClr val="black"/>
                </a:solidFill>
                <a:latin typeface="Tw Cen MT"/>
                <a:sym typeface="Wingdings"/>
              </a:rPr>
              <a:t></a:t>
            </a:r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D</a:t>
            </a:r>
          </a:p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…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714964" y="3906146"/>
            <a:ext cx="868146" cy="16262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 algn="ctr"/>
            <a:r>
              <a:rPr lang="en-US" sz="2400" smtClean="0">
                <a:solidFill>
                  <a:prstClr val="black"/>
                </a:solidFill>
                <a:latin typeface="Tw Cen MT"/>
              </a:rPr>
              <a:t>Ranks</a:t>
            </a:r>
            <a:endParaRPr lang="en-US" sz="2400" dirty="0" smtClean="0">
              <a:solidFill>
                <a:prstClr val="black"/>
              </a:solidFill>
              <a:latin typeface="Tw Cen MT"/>
            </a:endParaRPr>
          </a:p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A: 0</a:t>
            </a:r>
            <a:endParaRPr lang="en-US" dirty="0" smtClean="0"/>
          </a:p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B: 0 </a:t>
            </a:r>
          </a:p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Tw Cen MT"/>
              </a:rPr>
              <a:t>…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410292" y="5303838"/>
            <a:ext cx="1304675" cy="1029820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" idx="1"/>
          </p:cNvCxnSpPr>
          <p:nvPr/>
        </p:nvCxnSpPr>
        <p:spPr>
          <a:xfrm rot="16200000" flipV="1">
            <a:off x="6383057" y="5332692"/>
            <a:ext cx="706532" cy="1563222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" idx="4"/>
            <a:endCxn id="37" idx="0"/>
          </p:cNvCxnSpPr>
          <p:nvPr/>
        </p:nvCxnSpPr>
        <p:spPr>
          <a:xfrm rot="16200000" flipH="1">
            <a:off x="4714750" y="2904686"/>
            <a:ext cx="1266925" cy="615804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50493" y="2819033"/>
            <a:ext cx="1761219" cy="5375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read/write</a:t>
            </a:r>
            <a:endParaRPr lang="en-US" sz="2800" dirty="0">
              <a:latin typeface="+mn-lt"/>
            </a:endParaRPr>
          </a:p>
        </p:txBody>
      </p:sp>
      <p:cxnSp>
        <p:nvCxnSpPr>
          <p:cNvPr id="54" name="Straight Arrow Connector 53"/>
          <p:cNvCxnSpPr>
            <a:stCxn id="3" idx="4"/>
          </p:cNvCxnSpPr>
          <p:nvPr/>
        </p:nvCxnSpPr>
        <p:spPr>
          <a:xfrm rot="5400000">
            <a:off x="3995800" y="2861638"/>
            <a:ext cx="1327022" cy="761998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2410292" y="5532437"/>
            <a:ext cx="2630020" cy="935132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" idx="2"/>
          </p:cNvCxnSpPr>
          <p:nvPr/>
        </p:nvCxnSpPr>
        <p:spPr>
          <a:xfrm rot="10800000">
            <a:off x="4030101" y="5560170"/>
            <a:ext cx="3353922" cy="1230688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69076" y="1925012"/>
            <a:ext cx="922047" cy="19210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500" dirty="0" err="1" smtClean="0">
                <a:solidFill>
                  <a:srgbClr val="FF0000"/>
                </a:solidFill>
              </a:rPr>
              <a:t>x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7467" y="2634973"/>
            <a:ext cx="2339277" cy="985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get/put</a:t>
            </a:r>
          </a:p>
          <a:p>
            <a:r>
              <a:rPr lang="en-US" sz="2800" dirty="0" smtClean="0">
                <a:latin typeface="+mn-lt"/>
              </a:rPr>
              <a:t>update/iterate</a:t>
            </a:r>
            <a:endParaRPr lang="en-US" sz="28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4624" y="1412727"/>
            <a:ext cx="2905126" cy="16254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Implemented as library for C++ and Python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19" grpId="0"/>
      <p:bldP spid="21" grpId="0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we’ve learnt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/Dryad as a distributed programming model</a:t>
            </a:r>
          </a:p>
          <a:p>
            <a:pPr lvl="1"/>
            <a:r>
              <a:rPr lang="en-US" dirty="0" smtClean="0"/>
              <a:t>Data-flow (computation as vertex, data flow as edge)</a:t>
            </a:r>
          </a:p>
          <a:p>
            <a:pPr lvl="1"/>
            <a:r>
              <a:rPr lang="en-US" dirty="0" smtClean="0"/>
              <a:t>No shared global state</a:t>
            </a:r>
          </a:p>
          <a:p>
            <a:r>
              <a:rPr lang="en-US" dirty="0" smtClean="0"/>
              <a:t>Very successful</a:t>
            </a:r>
          </a:p>
          <a:p>
            <a:pPr lvl="1"/>
            <a:r>
              <a:rPr lang="en-US" dirty="0" smtClean="0"/>
              <a:t>Programmers code application logic</a:t>
            </a:r>
          </a:p>
          <a:p>
            <a:pPr lvl="1"/>
            <a:r>
              <a:rPr lang="en-US" dirty="0" smtClean="0"/>
              <a:t>Runtime deals with distribution, load-balancing, failures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092200" y="5868537"/>
            <a:ext cx="5319712" cy="8069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8312" y="1809560"/>
            <a:ext cx="6897688" cy="73017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8312" y="5267464"/>
            <a:ext cx="6909330" cy="22922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2200" dirty="0" smtClean="0">
              <a:solidFill>
                <a:prstClr val="black"/>
              </a:solidFill>
              <a:latin typeface="Inconsolata"/>
              <a:ea typeface="DejaVu Sans" charset="0"/>
              <a:cs typeface="Inconsolata"/>
            </a:endParaRPr>
          </a:p>
          <a:p>
            <a:pPr lvl="0"/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def </a:t>
            </a:r>
            <a:r>
              <a:rPr lang="en-US" sz="2200" b="1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main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():</a:t>
            </a:r>
          </a:p>
          <a:p>
            <a:pPr lvl="0"/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   for </a:t>
            </a:r>
            <a:r>
              <a:rPr lang="en-US" sz="2200" dirty="0" err="1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i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 in range(50): </a:t>
            </a:r>
          </a:p>
          <a:p>
            <a:pPr lvl="0"/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      </a:t>
            </a:r>
            <a:r>
              <a:rPr lang="en-US" sz="2200" dirty="0" err="1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launch_jobs</a:t>
            </a:r>
            <a:r>
              <a:rPr lang="en-US" sz="2200" dirty="0" err="1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(NUM_MACHINES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, </a:t>
            </a:r>
            <a:r>
              <a:rPr lang="en-US" sz="2200" dirty="0" err="1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pr_kernel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,</a:t>
            </a:r>
          </a:p>
          <a:p>
            <a:pPr lvl="0"/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					 graph, </a:t>
            </a:r>
            <a:r>
              <a:rPr lang="en-US" sz="2200" dirty="0" err="1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curr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, next)</a:t>
            </a:r>
          </a:p>
          <a:p>
            <a:pPr lvl="0"/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      </a:t>
            </a:r>
            <a:r>
              <a:rPr lang="en-US" sz="2200" dirty="0" err="1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swap(curr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, next)</a:t>
            </a:r>
            <a:b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</a:br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      </a:t>
            </a:r>
            <a:r>
              <a:rPr lang="en-US" sz="2200" dirty="0" err="1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next.clear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()</a:t>
            </a:r>
          </a:p>
          <a:p>
            <a:pPr lvl="0" algn="ctr"/>
            <a:endParaRPr lang="en-US" sz="2000" dirty="0" smtClean="0">
              <a:solidFill>
                <a:prstClr val="black"/>
              </a:solidFill>
            </a:endParaRPr>
          </a:p>
          <a:p>
            <a:pPr algn="ctr"/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68312" y="2713037"/>
            <a:ext cx="690933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200" dirty="0" smtClean="0">
                <a:solidFill>
                  <a:prstClr val="black"/>
                </a:solidFill>
                <a:latin typeface="Inconsolata"/>
                <a:ea typeface="Arial" charset="0"/>
                <a:cs typeface="Inconsolata"/>
              </a:rPr>
              <a:t>def</a:t>
            </a:r>
            <a:r>
              <a:rPr lang="en-US" sz="2200" dirty="0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pr_kernel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(graph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curr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, next):</a:t>
            </a:r>
          </a:p>
          <a:p>
            <a:pPr lvl="0"/>
            <a:r>
              <a:rPr lang="en-US" sz="2200" dirty="0" smtClean="0">
                <a:solidFill>
                  <a:srgbClr val="0000FF"/>
                </a:solidFill>
                <a:latin typeface="Inconsolata"/>
                <a:ea typeface="Arial" charset="0"/>
                <a:cs typeface="Inconsolata"/>
              </a:rPr>
              <a:t>   </a:t>
            </a:r>
            <a:r>
              <a:rPr lang="en-US" sz="2200" dirty="0" err="1" smtClean="0">
                <a:solidFill>
                  <a:prstClr val="black"/>
                </a:solidFill>
                <a:latin typeface="Inconsolata"/>
                <a:ea typeface="Arial" charset="0"/>
                <a:cs typeface="Inconsolata"/>
              </a:rPr>
              <a:t>i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Arial" charset="0"/>
                <a:cs typeface="Inconsolata"/>
              </a:rPr>
              <a:t> =</a:t>
            </a:r>
            <a:r>
              <a:rPr lang="en-US" sz="2200" dirty="0" smtClean="0">
                <a:solidFill>
                  <a:srgbClr val="0000FF"/>
                </a:solidFill>
                <a:latin typeface="Inconsolata"/>
                <a:ea typeface="Arial" charset="0"/>
                <a:cs typeface="Inconsolata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Inconsolata"/>
                <a:ea typeface="Arial" charset="0"/>
                <a:cs typeface="Inconsolata"/>
              </a:rPr>
              <a:t>my_instance</a:t>
            </a:r>
            <a:endParaRPr lang="en-US" sz="2200" dirty="0" smtClean="0">
              <a:solidFill>
                <a:srgbClr val="0000FF"/>
              </a:solidFill>
              <a:latin typeface="Inconsolata"/>
              <a:ea typeface="Arial" charset="0"/>
              <a:cs typeface="Inconsolata"/>
            </a:endParaRPr>
          </a:p>
          <a:p>
            <a:pPr lvl="0"/>
            <a:r>
              <a:rPr lang="en-US" sz="2200" dirty="0" smtClean="0">
                <a:solidFill>
                  <a:srgbClr val="0000FF"/>
                </a:solidFill>
                <a:latin typeface="Inconsolata"/>
                <a:ea typeface="Arial" charset="0"/>
                <a:cs typeface="Inconsolata"/>
              </a:rPr>
              <a:t>   </a:t>
            </a:r>
            <a:r>
              <a:rPr lang="en-US" sz="2200" dirty="0" err="1" smtClean="0">
                <a:solidFill>
                  <a:prstClr val="black"/>
                </a:solidFill>
                <a:latin typeface="Inconsolata"/>
                <a:ea typeface="Arial" charset="0"/>
                <a:cs typeface="Inconsolata"/>
              </a:rPr>
              <a:t>n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Arial" charset="0"/>
                <a:cs typeface="Inconsolata"/>
              </a:rPr>
              <a:t> = </a:t>
            </a:r>
            <a:r>
              <a:rPr lang="en-US" sz="2200" dirty="0" err="1" smtClean="0">
                <a:solidFill>
                  <a:prstClr val="black"/>
                </a:solidFill>
                <a:latin typeface="Inconsolata"/>
                <a:ea typeface="Arial" charset="0"/>
                <a:cs typeface="Inconsolata"/>
              </a:rPr>
              <a:t>len(graph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Arial" charset="0"/>
                <a:cs typeface="Inconsolata"/>
              </a:rPr>
              <a:t>)/NUM_MACHINES</a:t>
            </a:r>
            <a:endParaRPr lang="en-US" sz="2200" dirty="0" smtClean="0">
              <a:solidFill>
                <a:srgbClr val="0000FF"/>
              </a:solidFill>
              <a:latin typeface="Inconsolata"/>
              <a:ea typeface="Arial" charset="0"/>
              <a:cs typeface="Inconsolata"/>
            </a:endParaRPr>
          </a:p>
          <a:p>
            <a:pPr lvl="0"/>
            <a:r>
              <a:rPr lang="en-US" sz="2200" dirty="0" smtClean="0">
                <a:solidFill>
                  <a:srgbClr val="0000FF"/>
                </a:solidFill>
                <a:latin typeface="Inconsolata"/>
                <a:ea typeface="Arial" charset="0"/>
                <a:cs typeface="Inconsolata"/>
              </a:rPr>
              <a:t>   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Arial" charset="0"/>
                <a:cs typeface="Inconsolata"/>
              </a:rPr>
              <a:t>for</a:t>
            </a:r>
            <a:r>
              <a:rPr lang="en-US" sz="2200" dirty="0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 </a:t>
            </a:r>
            <a:r>
              <a:rPr lang="en-US" sz="2200" dirty="0" err="1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s</a:t>
            </a:r>
            <a:r>
              <a:rPr lang="en-US" sz="2200" dirty="0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Arial" charset="0"/>
                <a:cs typeface="Inconsolata"/>
              </a:rPr>
              <a:t>in</a:t>
            </a:r>
            <a:r>
              <a:rPr lang="en-US" sz="2200" dirty="0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 graph[(i-1)*</a:t>
            </a:r>
            <a:r>
              <a:rPr lang="en-US" sz="2200" dirty="0" err="1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n:i</a:t>
            </a:r>
            <a:r>
              <a:rPr lang="en-US" sz="2200" dirty="0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*</a:t>
            </a:r>
            <a:r>
              <a:rPr lang="en-US" sz="2200" dirty="0" err="1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n</a:t>
            </a:r>
            <a:r>
              <a:rPr lang="en-US" sz="2200" dirty="0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]</a:t>
            </a:r>
            <a:endParaRPr lang="en-US" sz="2200" dirty="0" smtClean="0">
              <a:solidFill>
                <a:srgbClr val="000000"/>
              </a:solidFill>
              <a:latin typeface="Inconsolata"/>
              <a:ea typeface="Arial" charset="0"/>
              <a:cs typeface="Inconsolata"/>
            </a:endParaRPr>
          </a:p>
          <a:p>
            <a:pPr lvl="0"/>
            <a:r>
              <a:rPr lang="en-US" sz="2200" dirty="0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      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Arial" charset="0"/>
                <a:cs typeface="Inconsolata"/>
              </a:rPr>
              <a:t>for</a:t>
            </a:r>
            <a:r>
              <a:rPr lang="en-US" sz="2200" dirty="0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 </a:t>
            </a:r>
            <a:r>
              <a:rPr lang="en-US" sz="2200" dirty="0" err="1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t</a:t>
            </a:r>
            <a:r>
              <a:rPr lang="en-US" sz="2200" dirty="0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Arial" charset="0"/>
                <a:cs typeface="Inconsolata"/>
              </a:rPr>
              <a:t>in</a:t>
            </a:r>
            <a:r>
              <a:rPr lang="en-US" sz="2200" dirty="0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 </a:t>
            </a:r>
            <a:r>
              <a:rPr lang="en-US" sz="2200" dirty="0" err="1" smtClean="0">
                <a:solidFill>
                  <a:srgbClr val="323232"/>
                </a:solidFill>
                <a:latin typeface="Inconsolata"/>
                <a:ea typeface="Arial" charset="0"/>
                <a:cs typeface="Inconsolata"/>
              </a:rPr>
              <a:t>s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.out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:</a:t>
            </a:r>
          </a:p>
          <a:p>
            <a:pPr lvl="0"/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         </a:t>
            </a:r>
            <a:r>
              <a:rPr lang="en-US" sz="2200" dirty="0" err="1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next[t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] += </a:t>
            </a:r>
            <a:r>
              <a:rPr lang="en-US" sz="2200" dirty="0" err="1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curr[s.id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] / </a:t>
            </a:r>
            <a:r>
              <a:rPr lang="en-US" sz="2200" dirty="0" err="1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len(s.out</a:t>
            </a:r>
            <a:r>
              <a:rPr lang="en-US" sz="2200" dirty="0" smtClean="0">
                <a:solidFill>
                  <a:prstClr val="black"/>
                </a:solidFill>
                <a:latin typeface="Inconsolata"/>
                <a:ea typeface="DejaVu Sans" charset="0"/>
                <a:cs typeface="Inconsolata"/>
              </a:rPr>
              <a:t>)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2200" y="252413"/>
            <a:ext cx="8988425" cy="1092200"/>
          </a:xfrm>
        </p:spPr>
        <p:txBody>
          <a:bodyPr/>
          <a:lstStyle/>
          <a:p>
            <a:r>
              <a:rPr lang="en-US" sz="5400" smtClean="0"/>
              <a:t>Naïve PageRank </a:t>
            </a:r>
            <a:r>
              <a:rPr lang="en-US" sz="5400" dirty="0" smtClean="0"/>
              <a:t>with Piccolo</a:t>
            </a:r>
            <a:endParaRPr lang="en-US" sz="5400" dirty="0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7632228" y="6218237"/>
            <a:ext cx="2397110" cy="9857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Run by a single </a:t>
            </a:r>
            <a:endParaRPr lang="en-US" sz="2800" dirty="0" smtClean="0"/>
          </a:p>
          <a:p>
            <a:r>
              <a:rPr lang="en-US" sz="2800" dirty="0" smtClean="0"/>
              <a:t>controller</a:t>
            </a:r>
            <a:endParaRPr lang="en-US" sz="2800" dirty="0"/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7632227" y="3246437"/>
            <a:ext cx="2397111" cy="9857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Jobs run by many machines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68312" y="1747975"/>
            <a:ext cx="7804869" cy="1498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latin typeface="Inconsolata"/>
                <a:ea typeface="DejaVu Sans" charset="0"/>
                <a:cs typeface="Inconsolata"/>
              </a:rPr>
              <a:t>curr</a:t>
            </a:r>
            <a:r>
              <a:rPr lang="en-US" sz="2200" dirty="0" smtClean="0">
                <a:latin typeface="Inconsolata"/>
                <a:ea typeface="DejaVu Sans" charset="0"/>
                <a:cs typeface="Inconsolata"/>
              </a:rPr>
              <a:t> = </a:t>
            </a:r>
            <a:r>
              <a:rPr lang="en-US" sz="2200" dirty="0" err="1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Table</a:t>
            </a:r>
            <a:r>
              <a:rPr lang="en-US" sz="2200" dirty="0" err="1" smtClean="0">
                <a:latin typeface="Inconsolata"/>
                <a:ea typeface="DejaVu Sans" charset="0"/>
                <a:cs typeface="Inconsolata"/>
              </a:rPr>
              <a:t>(key</a:t>
            </a:r>
            <a:r>
              <a:rPr lang="en-US" sz="2200" dirty="0" smtClean="0">
                <a:latin typeface="Inconsolata"/>
                <a:ea typeface="DejaVu Sans" charset="0"/>
                <a:cs typeface="Inconsolata"/>
              </a:rPr>
              <a:t>=</a:t>
            </a:r>
            <a:r>
              <a:rPr lang="en-US" sz="2200" dirty="0" err="1" smtClean="0">
                <a:latin typeface="Inconsolata"/>
                <a:ea typeface="DejaVu Sans" charset="0"/>
                <a:cs typeface="Inconsolata"/>
              </a:rPr>
              <a:t>PageID</a:t>
            </a:r>
            <a:r>
              <a:rPr lang="en-US" sz="2200" dirty="0" smtClean="0">
                <a:latin typeface="Inconsolata"/>
                <a:ea typeface="DejaVu Sans" charset="0"/>
                <a:cs typeface="Inconsolata"/>
              </a:rPr>
              <a:t>, value=double)</a:t>
            </a:r>
          </a:p>
          <a:p>
            <a:r>
              <a:rPr lang="en-US" sz="2200" dirty="0" smtClean="0">
                <a:latin typeface="Inconsolata"/>
                <a:ea typeface="DejaVu Sans" charset="0"/>
                <a:cs typeface="Inconsolata"/>
              </a:rPr>
              <a:t>next = </a:t>
            </a:r>
            <a:r>
              <a:rPr lang="en-US" sz="2200" dirty="0" err="1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Table</a:t>
            </a:r>
            <a:r>
              <a:rPr lang="en-US" sz="2200" dirty="0" err="1" smtClean="0">
                <a:latin typeface="Inconsolata"/>
                <a:ea typeface="DejaVu Sans" charset="0"/>
                <a:cs typeface="Inconsolata"/>
              </a:rPr>
              <a:t>(key</a:t>
            </a:r>
            <a:r>
              <a:rPr lang="en-US" sz="2200" dirty="0" smtClean="0">
                <a:latin typeface="Inconsolata"/>
                <a:ea typeface="DejaVu Sans" charset="0"/>
                <a:cs typeface="Inconsolata"/>
              </a:rPr>
              <a:t>=</a:t>
            </a:r>
            <a:r>
              <a:rPr lang="en-US" sz="2200" dirty="0" err="1" smtClean="0">
                <a:latin typeface="Inconsolata"/>
                <a:ea typeface="DejaVu Sans" charset="0"/>
                <a:cs typeface="Inconsolata"/>
              </a:rPr>
              <a:t>PageID</a:t>
            </a:r>
            <a:r>
              <a:rPr lang="en-US" sz="2200" dirty="0" smtClean="0">
                <a:latin typeface="Inconsolata"/>
                <a:ea typeface="DejaVu Sans" charset="0"/>
                <a:cs typeface="Inconsolata"/>
              </a:rPr>
              <a:t>, value=double)</a:t>
            </a:r>
          </a:p>
          <a:p>
            <a:endParaRPr lang="en-US" sz="2200" dirty="0" smtClean="0">
              <a:solidFill>
                <a:srgbClr val="0000FF"/>
              </a:solidFill>
              <a:latin typeface="Inconsolata"/>
              <a:ea typeface="Arial" charset="0"/>
              <a:cs typeface="Inconsolata"/>
            </a:endParaRPr>
          </a:p>
          <a:p>
            <a:endParaRPr lang="en-US" sz="2200" dirty="0">
              <a:latin typeface="Inconsolata"/>
              <a:cs typeface="Inconsolata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869112" y="5151437"/>
            <a:ext cx="3160226" cy="9857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Controller launches jobs in parallel</a:t>
            </a:r>
            <a:endParaRPr lang="en-US" sz="2800" dirty="0"/>
          </a:p>
        </p:txBody>
      </p:sp>
      <p:cxnSp>
        <p:nvCxnSpPr>
          <p:cNvPr id="20" name="Straight Arrow Connector 19"/>
          <p:cNvCxnSpPr>
            <a:stCxn id="17" idx="1"/>
          </p:cNvCxnSpPr>
          <p:nvPr/>
        </p:nvCxnSpPr>
        <p:spPr>
          <a:xfrm rot="10800000" flipV="1">
            <a:off x="5040312" y="5644289"/>
            <a:ext cx="1828800" cy="2242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81925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92200" y="252413"/>
            <a:ext cx="8988425" cy="1092200"/>
          </a:xfrm>
        </p:spPr>
        <p:txBody>
          <a:bodyPr>
            <a:normAutofit/>
          </a:bodyPr>
          <a:lstStyle/>
          <a:p>
            <a:r>
              <a:rPr lang="en-US" dirty="0" smtClean="0"/>
              <a:t>Naïve </a:t>
            </a:r>
            <a:r>
              <a:rPr lang="en-US" dirty="0" err="1" smtClean="0"/>
              <a:t>PageRank</a:t>
            </a:r>
            <a:r>
              <a:rPr lang="en-US" dirty="0" smtClean="0"/>
              <a:t> is Slow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583110" y="166472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1495890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7250112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15" name="Document 14"/>
          <p:cNvSpPr/>
          <p:nvPr/>
        </p:nvSpPr>
        <p:spPr>
          <a:xfrm>
            <a:off x="8727514" y="6435164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A-&gt;B,C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9" name="Document 18"/>
          <p:cNvSpPr/>
          <p:nvPr/>
        </p:nvSpPr>
        <p:spPr>
          <a:xfrm>
            <a:off x="1878573" y="1512326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A: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1" name="Document 20"/>
          <p:cNvSpPr/>
          <p:nvPr/>
        </p:nvSpPr>
        <p:spPr>
          <a:xfrm>
            <a:off x="468312" y="151232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B-&gt;D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2" name="Document 21"/>
          <p:cNvSpPr/>
          <p:nvPr/>
        </p:nvSpPr>
        <p:spPr>
          <a:xfrm>
            <a:off x="8727514" y="520914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B: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7" name="Document 26"/>
          <p:cNvSpPr/>
          <p:nvPr/>
        </p:nvSpPr>
        <p:spPr>
          <a:xfrm>
            <a:off x="142779" y="619974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C-&gt;E,F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8" name="Document 27"/>
          <p:cNvSpPr/>
          <p:nvPr/>
        </p:nvSpPr>
        <p:spPr>
          <a:xfrm>
            <a:off x="142779" y="484663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C: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8480" y="301593"/>
            <a:ext cx="2493707" cy="20078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cxnSp>
        <p:nvCxnSpPr>
          <p:cNvPr id="18" name="Straight Arrow Connector 17"/>
          <p:cNvCxnSpPr>
            <a:stCxn id="3" idx="3"/>
            <a:endCxn id="28" idx="3"/>
          </p:cNvCxnSpPr>
          <p:nvPr/>
        </p:nvCxnSpPr>
        <p:spPr>
          <a:xfrm rot="5400000">
            <a:off x="1573584" y="2265456"/>
            <a:ext cx="2963678" cy="33231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5"/>
            <a:endCxn id="22" idx="1"/>
          </p:cNvCxnSpPr>
          <p:nvPr/>
        </p:nvCxnSpPr>
        <p:spPr>
          <a:xfrm rot="16200000" flipH="1">
            <a:off x="5382462" y="2426351"/>
            <a:ext cx="3326188" cy="33639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87445" y="3539753"/>
            <a:ext cx="719267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get</a:t>
            </a:r>
            <a:endParaRPr lang="en-US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67077" y="4008437"/>
            <a:ext cx="702035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put</a:t>
            </a:r>
            <a:endParaRPr lang="en-US" dirty="0">
              <a:latin typeface="+mn-lt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6200000" flipV="1">
            <a:off x="3893625" y="1185350"/>
            <a:ext cx="794" cy="137818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75201" y="1874837"/>
            <a:ext cx="1441821" cy="601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put</a:t>
            </a:r>
            <a:endParaRPr lang="en-US" dirty="0">
              <a:latin typeface="+mn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1725984" y="2417856"/>
            <a:ext cx="2963678" cy="33231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81375" y="4635013"/>
            <a:ext cx="184666" cy="378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46774" y="4160837"/>
            <a:ext cx="702035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put</a:t>
            </a:r>
            <a:endParaRPr lang="en-US" dirty="0">
              <a:latin typeface="+mn-lt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134528" y="2597617"/>
            <a:ext cx="3453847" cy="33866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64245" y="3692153"/>
            <a:ext cx="719267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get</a:t>
            </a:r>
            <a:endParaRPr lang="en-US" dirty="0">
              <a:latin typeface="+mn-lt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16200000" flipV="1">
            <a:off x="3893625" y="1337750"/>
            <a:ext cx="794" cy="137818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93691" y="1273647"/>
            <a:ext cx="1441821" cy="601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get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50" grpId="0"/>
      <p:bldP spid="26" grpId="0"/>
      <p:bldP spid="29" grpId="0"/>
      <p:bldP spid="35" grpId="0"/>
      <p:bldP spid="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92200" y="252413"/>
            <a:ext cx="8988425" cy="1092200"/>
          </a:xfrm>
        </p:spPr>
        <p:txBody>
          <a:bodyPr/>
          <a:lstStyle/>
          <a:p>
            <a:r>
              <a:rPr lang="en-US" smtClean="0"/>
              <a:t>PageRank: </a:t>
            </a:r>
            <a:r>
              <a:rPr lang="en-US" dirty="0" smtClean="0"/>
              <a:t>Exploiting Locality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501347" y="1185649"/>
            <a:ext cx="7579278" cy="858081"/>
            <a:chOff x="2691848" y="1554006"/>
            <a:chExt cx="7579278" cy="858081"/>
          </a:xfrm>
        </p:grpSpPr>
        <p:sp>
          <p:nvSpPr>
            <p:cNvPr id="17" name="TextBox 16"/>
            <p:cNvSpPr txBox="1"/>
            <p:nvPr/>
          </p:nvSpPr>
          <p:spPr>
            <a:xfrm>
              <a:off x="2691848" y="1684145"/>
              <a:ext cx="4634464" cy="72409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08040" y="1554006"/>
              <a:ext cx="1863086" cy="85808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Control table partitioning</a:t>
              </a:r>
              <a:endParaRPr lang="en-US" sz="24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4500" y="2043730"/>
            <a:ext cx="9636125" cy="637401"/>
            <a:chOff x="635001" y="1764579"/>
            <a:chExt cx="9636125" cy="637401"/>
          </a:xfrm>
        </p:grpSpPr>
        <p:sp>
          <p:nvSpPr>
            <p:cNvPr id="18" name="TextBox 17"/>
            <p:cNvSpPr txBox="1"/>
            <p:nvPr/>
          </p:nvSpPr>
          <p:spPr>
            <a:xfrm>
              <a:off x="635001" y="1764579"/>
              <a:ext cx="4141304" cy="3589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85126" y="1928004"/>
              <a:ext cx="2286000" cy="4739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Co-locate tables</a:t>
              </a:r>
              <a:endParaRPr lang="en-US" sz="2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81557" y="5935828"/>
            <a:ext cx="6899068" cy="858081"/>
            <a:chOff x="3395870" y="6244038"/>
            <a:chExt cx="6899068" cy="858081"/>
          </a:xfrm>
        </p:grpSpPr>
        <p:sp>
          <p:nvSpPr>
            <p:cNvPr id="11" name="Rectangle 10"/>
            <p:cNvSpPr/>
            <p:nvPr/>
          </p:nvSpPr>
          <p:spPr>
            <a:xfrm>
              <a:off x="3395870" y="6460494"/>
              <a:ext cx="2001629" cy="4003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06572" y="6244038"/>
              <a:ext cx="3388366" cy="85808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Co-locate execution with table</a:t>
              </a:r>
              <a:endParaRPr lang="en-US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39712" y="1315788"/>
            <a:ext cx="8254470" cy="741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curr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 = </a:t>
            </a:r>
            <a:r>
              <a:rPr lang="en-US" sz="2200" dirty="0" smtClean="0">
                <a:solidFill>
                  <a:srgbClr val="FF0000"/>
                </a:solidFill>
                <a:latin typeface="Inconsolata"/>
                <a:ea typeface="DejaVu Sans"/>
                <a:cs typeface="Inconsolata"/>
              </a:rPr>
              <a:t>Table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(…,partitions=100,</a:t>
            </a:r>
            <a:r>
              <a:rPr lang="en-US" sz="2200" dirty="0" smtClean="0">
                <a:solidFill>
                  <a:srgbClr val="000000"/>
                </a:solidFill>
                <a:highlight>
                  <a:srgbClr val="00FFFF"/>
                </a:highlight>
                <a:latin typeface="Inconsolata"/>
                <a:ea typeface="DejaVu Sans"/>
                <a:cs typeface="Inconsolata"/>
              </a:rPr>
              <a:t>partition_by=site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)</a:t>
            </a:r>
            <a:endParaRPr lang="en-US" sz="2200" dirty="0" smtClean="0"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next = </a:t>
            </a:r>
            <a:r>
              <a:rPr lang="en-US" sz="2200" dirty="0" smtClean="0">
                <a:solidFill>
                  <a:srgbClr val="FF0000"/>
                </a:solidFill>
                <a:latin typeface="Inconsolata"/>
                <a:ea typeface="DejaVu Sans"/>
                <a:cs typeface="Inconsolata"/>
              </a:rPr>
              <a:t>Table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(…,partitions=100,</a:t>
            </a:r>
            <a:r>
              <a:rPr lang="en-US" sz="2200" dirty="0" smtClean="0">
                <a:solidFill>
                  <a:srgbClr val="000000"/>
                </a:solidFill>
                <a:highlight>
                  <a:srgbClr val="00FFFF"/>
                </a:highlight>
                <a:latin typeface="Inconsolata"/>
                <a:ea typeface="DejaVu Sans"/>
                <a:cs typeface="Inconsolata"/>
              </a:rPr>
              <a:t>partition_by=site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)</a:t>
            </a:r>
            <a:endParaRPr lang="en-US" sz="2200" dirty="0" smtClean="0"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err="1" smtClean="0">
                <a:solidFill>
                  <a:srgbClr val="FF0000"/>
                </a:solidFill>
                <a:latin typeface="Inconsolata"/>
                <a:ea typeface="DejaVu Sans"/>
                <a:cs typeface="Inconsolata"/>
              </a:rPr>
              <a:t>group_tables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(curr,next,graph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)</a:t>
            </a:r>
            <a:endParaRPr lang="en-US" sz="2200" dirty="0" smtClean="0"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FF"/>
                </a:solidFill>
                <a:latin typeface="Inconsolata"/>
                <a:ea typeface="Arial"/>
                <a:cs typeface="Inconsolata"/>
              </a:rPr>
              <a:t> </a:t>
            </a:r>
            <a:endParaRPr lang="en-US" sz="2200" dirty="0" smtClean="0"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ea typeface="Arial"/>
                <a:cs typeface="Inconsolata"/>
              </a:rPr>
              <a:t>def </a:t>
            </a:r>
            <a:r>
              <a:rPr lang="en-US" sz="2200" b="1" dirty="0" err="1" smtClean="0">
                <a:solidFill>
                  <a:srgbClr val="000000"/>
                </a:solidFill>
                <a:latin typeface="Inconsolata"/>
                <a:ea typeface="Arial"/>
                <a:cs typeface="Inconsolata"/>
              </a:rPr>
              <a:t>pr_kernel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Arial"/>
                <a:cs typeface="Inconsolata"/>
              </a:rPr>
              <a:t>(graph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Arial"/>
                <a:cs typeface="Inconsolata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Arial"/>
                <a:cs typeface="Inconsolata"/>
              </a:rPr>
              <a:t>curr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Arial"/>
                <a:cs typeface="Inconsolata"/>
              </a:rPr>
              <a:t>, next):</a:t>
            </a:r>
            <a:endParaRPr lang="en-US" sz="2200" dirty="0" smtClean="0">
              <a:solidFill>
                <a:srgbClr val="000000"/>
              </a:solidFill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ea typeface="Arial"/>
                <a:cs typeface="Inconsolata"/>
              </a:rPr>
              <a:t>   for 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Arial"/>
                <a:cs typeface="Inconsolata"/>
              </a:rPr>
              <a:t>s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Arial"/>
                <a:cs typeface="Inconsolata"/>
              </a:rPr>
              <a:t> in </a:t>
            </a:r>
            <a:r>
              <a:rPr lang="en-US" sz="2200" dirty="0" err="1" smtClean="0">
                <a:solidFill>
                  <a:srgbClr val="000000"/>
                </a:solidFill>
                <a:highlight>
                  <a:srgbClr val="00FFFF"/>
                </a:highlight>
                <a:latin typeface="Inconsolata"/>
                <a:ea typeface="Arial"/>
                <a:cs typeface="Inconsolata"/>
              </a:rPr>
              <a:t>graph.get_iterator(my_instance</a:t>
            </a:r>
            <a:r>
              <a:rPr lang="en-US" sz="2200" dirty="0" smtClean="0">
                <a:solidFill>
                  <a:srgbClr val="000000"/>
                </a:solidFill>
                <a:highlight>
                  <a:srgbClr val="00FFFF"/>
                </a:highlight>
                <a:latin typeface="Inconsolata"/>
                <a:ea typeface="Arial"/>
                <a:cs typeface="Inconsolata"/>
              </a:rPr>
              <a:t>)</a:t>
            </a:r>
            <a:endParaRPr lang="en-US" sz="2200" dirty="0" smtClean="0">
              <a:solidFill>
                <a:srgbClr val="000000"/>
              </a:solidFill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ea typeface="Arial"/>
                <a:cs typeface="Inconsolata"/>
              </a:rPr>
              <a:t>      for 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Arial"/>
                <a:cs typeface="Inconsolata"/>
              </a:rPr>
              <a:t>t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Arial"/>
                <a:cs typeface="Inconsolata"/>
              </a:rPr>
              <a:t> in 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Arial"/>
                <a:cs typeface="Inconsolata"/>
              </a:rPr>
              <a:t>s.out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Arial"/>
                <a:cs typeface="Inconsolata"/>
              </a:rPr>
              <a:t>:</a:t>
            </a:r>
            <a:endParaRPr lang="en-US" sz="2200" dirty="0" smtClean="0">
              <a:solidFill>
                <a:srgbClr val="000000"/>
              </a:solidFill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         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next[t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] += 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curr[s.id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] / 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len(s.out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)</a:t>
            </a:r>
            <a:endParaRPr lang="en-US" sz="2200" dirty="0" smtClean="0">
              <a:solidFill>
                <a:srgbClr val="000000"/>
              </a:solidFill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 </a:t>
            </a:r>
            <a:endParaRPr lang="en-US" sz="2200" dirty="0" smtClean="0"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def </a:t>
            </a:r>
            <a:r>
              <a:rPr lang="en-US" sz="2200" b="1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main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():</a:t>
            </a:r>
            <a:endParaRPr lang="en-US" sz="2200" dirty="0" smtClean="0"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   for 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 in range(50): 	</a:t>
            </a:r>
            <a:endParaRPr lang="en-US" sz="2200" dirty="0" smtClean="0"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      </a:t>
            </a:r>
            <a:r>
              <a:rPr lang="en-US" sz="2200" dirty="0" err="1" smtClean="0">
                <a:solidFill>
                  <a:srgbClr val="FF0000"/>
                </a:solidFill>
                <a:latin typeface="Inconsolata"/>
                <a:ea typeface="DejaVu Sans"/>
                <a:cs typeface="Inconsolata"/>
              </a:rPr>
              <a:t>launch_jobs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(curr.num_partitions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,</a:t>
            </a:r>
            <a:endParaRPr lang="en-US" sz="2200" dirty="0" smtClean="0"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                    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pr_kernel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,</a:t>
            </a:r>
            <a:endParaRPr lang="en-US" sz="2200" dirty="0" smtClean="0"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                    graph, 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curr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, next,</a:t>
            </a:r>
            <a:endParaRPr lang="en-US" sz="2200" dirty="0" smtClean="0"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                    locality=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curr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)</a:t>
            </a:r>
            <a:endParaRPr lang="en-US" sz="2200" dirty="0" smtClean="0"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      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swap(curr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, next)</a:t>
            </a: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      </a:t>
            </a:r>
            <a:r>
              <a:rPr lang="en-US" sz="2200" dirty="0" err="1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next.clear</a:t>
            </a:r>
            <a:r>
              <a:rPr lang="en-US" sz="2200" dirty="0" smtClean="0">
                <a:solidFill>
                  <a:srgbClr val="000000"/>
                </a:solidFill>
                <a:latin typeface="Inconsolata"/>
                <a:ea typeface="DejaVu Sans"/>
                <a:cs typeface="Inconsolata"/>
              </a:rPr>
              <a:t>()</a:t>
            </a:r>
            <a:endParaRPr lang="en-US" sz="2200" dirty="0" smtClean="0">
              <a:latin typeface="Inconsolata"/>
              <a:ea typeface="Cambria"/>
              <a:cs typeface="Inconsolata"/>
            </a:endParaRPr>
          </a:p>
          <a:p>
            <a:pPr marL="429895" indent="-21971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cs typeface="Inconsolata"/>
              </a:rPr>
              <a:t>		</a:t>
            </a:r>
            <a:endParaRPr lang="en-US" sz="2200" dirty="0" smtClean="0">
              <a:latin typeface="Inconsolata"/>
              <a:ea typeface="Cambria"/>
              <a:cs typeface="Inconsolata"/>
            </a:endParaRP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rgbClr val="000000"/>
                </a:solidFill>
                <a:latin typeface="Inconsolata"/>
                <a:cs typeface="Inconsolata"/>
              </a:rPr>
              <a:t> </a:t>
            </a:r>
            <a:endParaRPr lang="en-US" sz="2200" dirty="0" smtClean="0">
              <a:latin typeface="Inconsolata"/>
              <a:ea typeface="Cambria"/>
              <a:cs typeface="Inconsolata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Inconsolata"/>
                <a:ea typeface="Cambria"/>
                <a:cs typeface="Inconsolata"/>
              </a:rPr>
              <a:t> </a:t>
            </a:r>
          </a:p>
          <a:p>
            <a:endParaRPr lang="en-US" sz="2200" dirty="0">
              <a:latin typeface="Inconsolata"/>
              <a:cs typeface="Inconsolata"/>
            </a:endParaRPr>
          </a:p>
        </p:txBody>
      </p:sp>
      <p:cxnSp>
        <p:nvCxnSpPr>
          <p:cNvPr id="27" name="Straight Arrow Connector 26"/>
          <p:cNvCxnSpPr>
            <a:stCxn id="12" idx="1"/>
            <a:endCxn id="17" idx="3"/>
          </p:cNvCxnSpPr>
          <p:nvPr/>
        </p:nvCxnSpPr>
        <p:spPr>
          <a:xfrm rot="10800000" flipV="1">
            <a:off x="7135811" y="1614690"/>
            <a:ext cx="1081728" cy="63144"/>
          </a:xfrm>
          <a:prstGeom prst="straightConnector1">
            <a:avLst/>
          </a:prstGeom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1"/>
          </p:cNvCxnSpPr>
          <p:nvPr/>
        </p:nvCxnSpPr>
        <p:spPr>
          <a:xfrm rot="10800000">
            <a:off x="4585805" y="2207155"/>
            <a:ext cx="3208821" cy="236988"/>
          </a:xfrm>
          <a:prstGeom prst="straightConnector1">
            <a:avLst/>
          </a:prstGeom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5183189" y="6370637"/>
            <a:ext cx="1509073" cy="1588"/>
          </a:xfrm>
          <a:prstGeom prst="straightConnector1">
            <a:avLst/>
          </a:prstGeom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92200" y="252413"/>
            <a:ext cx="8988425" cy="1092200"/>
          </a:xfrm>
        </p:spPr>
        <p:txBody>
          <a:bodyPr>
            <a:normAutofit/>
          </a:bodyPr>
          <a:lstStyle/>
          <a:p>
            <a:r>
              <a:rPr lang="en-US" dirty="0" smtClean="0"/>
              <a:t>Exploiting Locality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583110" y="166472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1495890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7250112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15" name="Document 14"/>
          <p:cNvSpPr/>
          <p:nvPr/>
        </p:nvSpPr>
        <p:spPr>
          <a:xfrm>
            <a:off x="8727514" y="6435164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A-&gt;B,C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9" name="Document 18"/>
          <p:cNvSpPr/>
          <p:nvPr/>
        </p:nvSpPr>
        <p:spPr>
          <a:xfrm>
            <a:off x="1878573" y="1512326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A: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1" name="Document 20"/>
          <p:cNvSpPr/>
          <p:nvPr/>
        </p:nvSpPr>
        <p:spPr>
          <a:xfrm>
            <a:off x="468312" y="151232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B-&gt;D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2" name="Document 21"/>
          <p:cNvSpPr/>
          <p:nvPr/>
        </p:nvSpPr>
        <p:spPr>
          <a:xfrm>
            <a:off x="8727514" y="520914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B: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7" name="Document 26"/>
          <p:cNvSpPr/>
          <p:nvPr/>
        </p:nvSpPr>
        <p:spPr>
          <a:xfrm>
            <a:off x="142779" y="619974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C-&gt;E,F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8" name="Document 27"/>
          <p:cNvSpPr/>
          <p:nvPr/>
        </p:nvSpPr>
        <p:spPr>
          <a:xfrm>
            <a:off x="142779" y="484663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C: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8480" y="301593"/>
            <a:ext cx="2493707" cy="20078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cxnSp>
        <p:nvCxnSpPr>
          <p:cNvPr id="18" name="Straight Arrow Connector 17"/>
          <p:cNvCxnSpPr>
            <a:stCxn id="3" idx="3"/>
            <a:endCxn id="28" idx="3"/>
          </p:cNvCxnSpPr>
          <p:nvPr/>
        </p:nvCxnSpPr>
        <p:spPr>
          <a:xfrm rot="5400000">
            <a:off x="1573584" y="2265456"/>
            <a:ext cx="2963678" cy="33231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5"/>
            <a:endCxn id="22" idx="1"/>
          </p:cNvCxnSpPr>
          <p:nvPr/>
        </p:nvCxnSpPr>
        <p:spPr>
          <a:xfrm rot="16200000" flipH="1">
            <a:off x="5382462" y="2426351"/>
            <a:ext cx="3326188" cy="33639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87445" y="3539753"/>
            <a:ext cx="719267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get</a:t>
            </a:r>
            <a:endParaRPr lang="en-US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67077" y="4008437"/>
            <a:ext cx="702035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put</a:t>
            </a:r>
            <a:endParaRPr lang="en-US" dirty="0">
              <a:latin typeface="+mn-lt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6200000" flipV="1">
            <a:off x="3893625" y="1185350"/>
            <a:ext cx="794" cy="137818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75201" y="1874837"/>
            <a:ext cx="1441821" cy="601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put</a:t>
            </a:r>
            <a:endParaRPr lang="en-US" dirty="0">
              <a:latin typeface="+mn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1725984" y="2417856"/>
            <a:ext cx="2963678" cy="33231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81375" y="4635013"/>
            <a:ext cx="184666" cy="378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46774" y="4160837"/>
            <a:ext cx="702035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put</a:t>
            </a:r>
            <a:endParaRPr lang="en-US" dirty="0">
              <a:latin typeface="+mn-lt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134528" y="2597617"/>
            <a:ext cx="3453847" cy="33866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64245" y="3692153"/>
            <a:ext cx="719267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get</a:t>
            </a:r>
            <a:endParaRPr lang="en-US" dirty="0">
              <a:latin typeface="+mn-lt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16200000" flipV="1">
            <a:off x="3893625" y="1337750"/>
            <a:ext cx="794" cy="137818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93691" y="1273647"/>
            <a:ext cx="1441821" cy="601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get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92200" y="252413"/>
            <a:ext cx="8988425" cy="1092200"/>
          </a:xfrm>
        </p:spPr>
        <p:txBody>
          <a:bodyPr>
            <a:normAutofit/>
          </a:bodyPr>
          <a:lstStyle/>
          <a:p>
            <a:r>
              <a:rPr lang="en-US" dirty="0" smtClean="0"/>
              <a:t>Exploiting Locality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583110" y="166472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1495890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7250112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15" name="Document 14"/>
          <p:cNvSpPr/>
          <p:nvPr/>
        </p:nvSpPr>
        <p:spPr>
          <a:xfrm>
            <a:off x="8727514" y="6435164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A-&gt;B,C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9" name="Document 18"/>
          <p:cNvSpPr/>
          <p:nvPr/>
        </p:nvSpPr>
        <p:spPr>
          <a:xfrm>
            <a:off x="1878573" y="1512326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A: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1" name="Document 20"/>
          <p:cNvSpPr/>
          <p:nvPr/>
        </p:nvSpPr>
        <p:spPr>
          <a:xfrm>
            <a:off x="468312" y="151232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B-&gt;D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2" name="Document 21"/>
          <p:cNvSpPr/>
          <p:nvPr/>
        </p:nvSpPr>
        <p:spPr>
          <a:xfrm>
            <a:off x="8727514" y="520914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B: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7" name="Document 26"/>
          <p:cNvSpPr/>
          <p:nvPr/>
        </p:nvSpPr>
        <p:spPr>
          <a:xfrm>
            <a:off x="142779" y="619974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C-&gt;E,F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8" name="Document 27"/>
          <p:cNvSpPr/>
          <p:nvPr/>
        </p:nvSpPr>
        <p:spPr>
          <a:xfrm>
            <a:off x="142779" y="484663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C: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42" name="Straight Arrow Connector 41"/>
          <p:cNvCxnSpPr/>
          <p:nvPr/>
        </p:nvCxnSpPr>
        <p:spPr>
          <a:xfrm rot="16200000" flipV="1">
            <a:off x="3893625" y="1109150"/>
            <a:ext cx="794" cy="1378180"/>
          </a:xfrm>
          <a:prstGeom prst="straightConnector1">
            <a:avLst/>
          </a:prstGeom>
          <a:ln w="1270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52477" y="2027237"/>
            <a:ext cx="702035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put</a:t>
            </a:r>
            <a:endParaRPr lang="en-US" dirty="0">
              <a:latin typeface="+mn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V="1">
            <a:off x="3893625" y="1490945"/>
            <a:ext cx="794" cy="1378180"/>
          </a:xfrm>
          <a:prstGeom prst="straightConnector1">
            <a:avLst/>
          </a:prstGeom>
          <a:ln w="1270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668712" y="1189037"/>
            <a:ext cx="719267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get</a:t>
            </a:r>
            <a:endParaRPr lang="en-US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67077" y="4008437"/>
            <a:ext cx="702035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put</a:t>
            </a:r>
            <a:endParaRPr lang="en-US" dirty="0">
              <a:latin typeface="+mn-lt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1725984" y="2417856"/>
            <a:ext cx="2963678" cy="33231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46774" y="4160837"/>
            <a:ext cx="702035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put</a:t>
            </a:r>
            <a:endParaRPr lang="en-US" dirty="0">
              <a:latin typeface="+mn-lt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134528" y="2597617"/>
            <a:ext cx="3453847" cy="33866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V="1">
            <a:off x="3893625" y="1185350"/>
            <a:ext cx="794" cy="137818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V="1">
            <a:off x="3893625" y="1337750"/>
            <a:ext cx="794" cy="137818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1573584" y="2265456"/>
            <a:ext cx="2963678" cy="33231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5382462" y="2426351"/>
            <a:ext cx="3326188" cy="33639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87445" y="3539753"/>
            <a:ext cx="719267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get</a:t>
            </a:r>
            <a:endParaRPr lang="en-US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64245" y="3692153"/>
            <a:ext cx="719267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get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331E-6 1.68067E-7 L 0.67385 0.481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" y="24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441E-6 -2.52101E-6 L -0.67385 -0.481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38" grpId="0"/>
      <p:bldP spid="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92200" y="252413"/>
            <a:ext cx="8988425" cy="1092200"/>
          </a:xfrm>
        </p:spPr>
        <p:txBody>
          <a:bodyPr>
            <a:normAutofit/>
          </a:bodyPr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796891" y="13446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1495890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7250112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15" name="Document 14"/>
          <p:cNvSpPr/>
          <p:nvPr/>
        </p:nvSpPr>
        <p:spPr>
          <a:xfrm>
            <a:off x="8727514" y="6435164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A-&gt;B,C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9" name="Document 18"/>
          <p:cNvSpPr/>
          <p:nvPr/>
        </p:nvSpPr>
        <p:spPr>
          <a:xfrm>
            <a:off x="1878573" y="1512326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A: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1" name="Document 20"/>
          <p:cNvSpPr/>
          <p:nvPr/>
        </p:nvSpPr>
        <p:spPr>
          <a:xfrm>
            <a:off x="468312" y="151232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B-&gt;D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2" name="Document 21"/>
          <p:cNvSpPr/>
          <p:nvPr/>
        </p:nvSpPr>
        <p:spPr>
          <a:xfrm>
            <a:off x="8727514" y="520914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B: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7" name="Document 26"/>
          <p:cNvSpPr/>
          <p:nvPr/>
        </p:nvSpPr>
        <p:spPr>
          <a:xfrm>
            <a:off x="142779" y="619974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C-&gt;E,F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8" name="Document 27"/>
          <p:cNvSpPr/>
          <p:nvPr/>
        </p:nvSpPr>
        <p:spPr>
          <a:xfrm>
            <a:off x="142779" y="484663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C: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802312" y="4309032"/>
            <a:ext cx="2080618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put (a=0.3)</a:t>
            </a:r>
            <a:endParaRPr lang="en-US" dirty="0">
              <a:latin typeface="+mn-lt"/>
            </a:endParaRPr>
          </a:p>
        </p:txBody>
      </p:sp>
      <p:cxnSp>
        <p:nvCxnSpPr>
          <p:cNvPr id="29" name="Straight Arrow Connector 28"/>
          <p:cNvCxnSpPr>
            <a:stCxn id="4" idx="0"/>
          </p:cNvCxnSpPr>
          <p:nvPr/>
        </p:nvCxnSpPr>
        <p:spPr>
          <a:xfrm rot="5400000" flipH="1" flipV="1">
            <a:off x="551522" y="4038406"/>
            <a:ext cx="3696821" cy="8936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10290" y="4762027"/>
            <a:ext cx="2080618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put (a=0.2)</a:t>
            </a:r>
            <a:endParaRPr lang="en-US" dirty="0">
              <a:latin typeface="+mn-lt"/>
            </a:endParaRPr>
          </a:p>
        </p:txBody>
      </p:sp>
      <p:cxnSp>
        <p:nvCxnSpPr>
          <p:cNvPr id="32" name="Straight Arrow Connector 31"/>
          <p:cNvCxnSpPr>
            <a:stCxn id="5" idx="1"/>
          </p:cNvCxnSpPr>
          <p:nvPr/>
        </p:nvCxnSpPr>
        <p:spPr>
          <a:xfrm rot="16200000" flipV="1">
            <a:off x="3171179" y="2254725"/>
            <a:ext cx="3888443" cy="45372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896662" y="2179637"/>
            <a:ext cx="1900229" cy="990600"/>
          </a:xfrm>
          <a:prstGeom prst="ellipse">
            <a:avLst/>
          </a:prstGeom>
          <a:solidFill>
            <a:schemeClr val="lt1">
              <a:alpha val="0"/>
            </a:schemeClr>
          </a:solidFill>
          <a:ln w="730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ular Callout 39"/>
          <p:cNvSpPr/>
          <p:nvPr/>
        </p:nvSpPr>
        <p:spPr>
          <a:xfrm>
            <a:off x="6716712" y="1344613"/>
            <a:ext cx="3276600" cy="1234513"/>
          </a:xfrm>
          <a:prstGeom prst="wedgeRoundRectCallout">
            <a:avLst>
              <a:gd name="adj1" fmla="val -137597"/>
              <a:gd name="adj2" fmla="val 6532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600" dirty="0" smtClean="0">
                <a:solidFill>
                  <a:prstClr val="black"/>
                </a:solidFill>
              </a:rPr>
              <a:t>How to handle synchronization?</a:t>
            </a:r>
          </a:p>
          <a:p>
            <a:pPr algn="ctr"/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ync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625" y="0"/>
            <a:ext cx="3048000" cy="2055628"/>
          </a:xfrm>
          <a:prstGeom prst="rect">
            <a:avLst/>
          </a:prstGeom>
        </p:spPr>
      </p:pic>
      <p:sp>
        <p:nvSpPr>
          <p:cNvPr id="143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92112" y="252413"/>
            <a:ext cx="8990012" cy="1092200"/>
          </a:xfrm>
        </p:spPr>
        <p:txBody>
          <a:bodyPr/>
          <a:lstStyle/>
          <a:p>
            <a:r>
              <a:rPr lang="en-US" dirty="0" smtClean="0"/>
              <a:t>Synchronization Primitives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sz="quarter" idx="4294967295"/>
          </p:nvPr>
        </p:nvSpPr>
        <p:spPr>
          <a:xfrm>
            <a:off x="392112" y="2024063"/>
            <a:ext cx="9242425" cy="4956175"/>
          </a:xfrm>
        </p:spPr>
        <p:txBody>
          <a:bodyPr>
            <a:noAutofit/>
          </a:bodyPr>
          <a:lstStyle/>
          <a:p>
            <a:r>
              <a:rPr lang="en-US" sz="3600" dirty="0" smtClean="0"/>
              <a:t>Avoid write conflicts with accumulation functions</a:t>
            </a:r>
          </a:p>
          <a:p>
            <a:pPr lvl="1"/>
            <a:r>
              <a:rPr lang="en-US" sz="2800" dirty="0" err="1" smtClean="0">
                <a:latin typeface="Andale Mono"/>
                <a:cs typeface="Andale Mono"/>
              </a:rPr>
              <a:t>NewValue</a:t>
            </a:r>
            <a:r>
              <a:rPr lang="en-US" sz="2800" dirty="0" smtClean="0">
                <a:latin typeface="Andale Mono"/>
                <a:cs typeface="Andale Mono"/>
              </a:rPr>
              <a:t> = </a:t>
            </a:r>
            <a:r>
              <a:rPr lang="en-US" sz="2800" dirty="0" err="1" smtClean="0">
                <a:latin typeface="Andale Mono"/>
                <a:cs typeface="Andale Mono"/>
              </a:rPr>
              <a:t>Accum(OldValue</a:t>
            </a:r>
            <a:r>
              <a:rPr lang="en-US" sz="2800" dirty="0" smtClean="0">
                <a:latin typeface="Andale Mono"/>
                <a:cs typeface="Andale Mono"/>
              </a:rPr>
              <a:t>, Update)</a:t>
            </a:r>
          </a:p>
          <a:p>
            <a:pPr lvl="2"/>
            <a:r>
              <a:rPr lang="en-US" sz="2400" i="1" dirty="0" smtClean="0">
                <a:cs typeface="Andale Mono"/>
              </a:rPr>
              <a:t>sum, product, min, max</a:t>
            </a:r>
          </a:p>
          <a:p>
            <a:pPr lvl="0">
              <a:buClr>
                <a:srgbClr val="DD8047"/>
              </a:buClr>
              <a:buNone/>
            </a:pPr>
            <a:r>
              <a:rPr lang="en-US" sz="3600" dirty="0" err="1" smtClean="0">
                <a:solidFill>
                  <a:prstClr val="black"/>
                </a:solidFill>
                <a:sym typeface="Wingdings"/>
              </a:rPr>
              <a:t>G</a:t>
            </a:r>
            <a:r>
              <a:rPr lang="en-US" sz="3600" dirty="0" err="1" smtClean="0">
                <a:solidFill>
                  <a:prstClr val="black"/>
                </a:solidFill>
              </a:rPr>
              <a:t>lobal</a:t>
            </a:r>
            <a:r>
              <a:rPr lang="en-US" sz="3600" dirty="0" smtClean="0">
                <a:solidFill>
                  <a:prstClr val="black"/>
                </a:solidFill>
              </a:rPr>
              <a:t> barriers are sufficient</a:t>
            </a:r>
          </a:p>
          <a:p>
            <a:pPr>
              <a:buClr>
                <a:srgbClr val="DD8047"/>
              </a:buClr>
            </a:pPr>
            <a:r>
              <a:rPr lang="en-US" sz="3600" dirty="0" smtClean="0">
                <a:solidFill>
                  <a:prstClr val="black"/>
                </a:solidFill>
                <a:cs typeface="Andale Mono"/>
              </a:rPr>
              <a:t>Tables provide release consistency</a:t>
            </a:r>
            <a:endParaRPr lang="en-US" sz="3100" dirty="0" smtClean="0">
              <a:cs typeface="Andale Mono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73112" y="6142037"/>
            <a:ext cx="1987826" cy="4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154112" y="3681135"/>
            <a:ext cx="5283227" cy="4035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4173425" y="1485819"/>
            <a:ext cx="1946413" cy="6138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060450" y="0"/>
            <a:ext cx="8988425" cy="1092200"/>
          </a:xfrm>
        </p:spPr>
        <p:txBody>
          <a:bodyPr>
            <a:normAutofit/>
          </a:bodyPr>
          <a:lstStyle/>
          <a:p>
            <a:r>
              <a:rPr lang="en-US" smtClean="0"/>
              <a:t>PageRank: </a:t>
            </a:r>
            <a:r>
              <a:rPr lang="en-US" dirty="0" smtClean="0"/>
              <a:t>Efficient Synchronization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2112" y="1341437"/>
            <a:ext cx="8001000" cy="585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curr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Table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(…,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partition_by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site,accumulate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=sum)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next = </a:t>
            </a:r>
            <a:r>
              <a:rPr lang="en-US" sz="2000" dirty="0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Table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(…,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partition_by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site,accumulate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=sum)</a:t>
            </a:r>
          </a:p>
          <a:p>
            <a:r>
              <a:rPr lang="en-US" sz="2000" dirty="0" err="1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group_tables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(curr,next,graph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)	</a:t>
            </a:r>
          </a:p>
          <a:p>
            <a:endParaRPr lang="en-US" sz="2000" dirty="0" smtClean="0">
              <a:solidFill>
                <a:srgbClr val="000000"/>
              </a:solidFill>
              <a:latin typeface="Inconsolata"/>
              <a:ea typeface="Arial" charset="0"/>
              <a:cs typeface="Inconsolata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def </a:t>
            </a:r>
            <a:r>
              <a:rPr lang="en-US" sz="2000" b="1" dirty="0" err="1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pr_kernel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(graph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curr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, next):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   for 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 in 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graph.</a:t>
            </a:r>
            <a:r>
              <a:rPr lang="en-US" sz="2000" dirty="0" err="1" smtClean="0">
                <a:solidFill>
                  <a:srgbClr val="FF0000"/>
                </a:solidFill>
                <a:latin typeface="Inconsolata"/>
                <a:ea typeface="Arial" charset="0"/>
                <a:cs typeface="Inconsolata"/>
              </a:rPr>
              <a:t>get_iterator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(my_instance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)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      for 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t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 in 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s.out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Arial" charset="0"/>
                <a:cs typeface="Inconsolata"/>
              </a:rPr>
              <a:t>: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         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next.</a:t>
            </a:r>
            <a:r>
              <a:rPr lang="en-US" sz="2000" dirty="0" err="1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update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(t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curr.</a:t>
            </a:r>
            <a:r>
              <a:rPr lang="en-US" sz="2000" dirty="0" err="1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get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(s.id)/len(s.out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))</a:t>
            </a:r>
          </a:p>
          <a:p>
            <a:endParaRPr lang="en-US" sz="2000" dirty="0" smtClean="0">
              <a:solidFill>
                <a:srgbClr val="000000"/>
              </a:solidFill>
              <a:latin typeface="Inconsolata"/>
              <a:ea typeface="DejaVu Sans" charset="0"/>
              <a:cs typeface="Inconsolata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def </a:t>
            </a:r>
            <a:r>
              <a:rPr lang="en-US" sz="2000" b="1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main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():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   for 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 in range(50):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      handle = </a:t>
            </a:r>
            <a:r>
              <a:rPr lang="en-US" sz="2000" dirty="0" err="1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launch_jobs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(curr.num_partitions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,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                             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pr_kernel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,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                             graph, 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curr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, next,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                             locality=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curr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)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      </a:t>
            </a:r>
            <a:r>
              <a:rPr lang="en-US" sz="2000" dirty="0" err="1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barrier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(handle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)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      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swap(curr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ea typeface="DejaVu Sans" charset="0"/>
                <a:cs typeface="Inconsolata"/>
              </a:rPr>
              <a:t>, next)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Inconsolata"/>
                <a:cs typeface="Inconsolata"/>
              </a:rPr>
              <a:t>      </a:t>
            </a:r>
            <a:r>
              <a:rPr lang="en-US" sz="2000" dirty="0" err="1" smtClean="0">
                <a:solidFill>
                  <a:srgbClr val="000000"/>
                </a:solidFill>
                <a:latin typeface="Inconsolata"/>
                <a:cs typeface="Inconsolata"/>
              </a:rPr>
              <a:t>next.clear</a:t>
            </a:r>
            <a:r>
              <a:rPr lang="en-US" sz="2000" dirty="0" smtClean="0">
                <a:solidFill>
                  <a:srgbClr val="000000"/>
                </a:solidFill>
                <a:latin typeface="Inconsolata"/>
                <a:cs typeface="Inconsolata"/>
              </a:rPr>
              <a:t>()</a:t>
            </a:r>
            <a:endParaRPr lang="en-US" sz="2000" dirty="0" smtClean="0">
              <a:solidFill>
                <a:srgbClr val="000000"/>
              </a:solidFill>
              <a:latin typeface="Inconsolata"/>
              <a:ea typeface="DejaVu Sans" charset="0"/>
              <a:cs typeface="Inconsolat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1853" y="1113989"/>
            <a:ext cx="2249460" cy="9857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Accumulation via sum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981853" y="2372584"/>
            <a:ext cx="3170237" cy="9857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mtClean="0"/>
              <a:t>Update invokes </a:t>
            </a:r>
            <a:r>
              <a:rPr lang="en-US" sz="2800" dirty="0" smtClean="0"/>
              <a:t>accumulation function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437339" y="5949090"/>
            <a:ext cx="3408362" cy="9857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Explicitly wait between iterations</a:t>
            </a:r>
            <a:endParaRPr lang="en-US" sz="2800" dirty="0"/>
          </a:p>
        </p:txBody>
      </p:sp>
      <p:cxnSp>
        <p:nvCxnSpPr>
          <p:cNvPr id="15" name="Straight Arrow Connector 14"/>
          <p:cNvCxnSpPr>
            <a:stCxn id="11" idx="1"/>
          </p:cNvCxnSpPr>
          <p:nvPr/>
        </p:nvCxnSpPr>
        <p:spPr>
          <a:xfrm rot="10800000" flipV="1">
            <a:off x="6119841" y="1606842"/>
            <a:ext cx="862013" cy="2721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1"/>
          </p:cNvCxnSpPr>
          <p:nvPr/>
        </p:nvCxnSpPr>
        <p:spPr>
          <a:xfrm rot="10800000" flipV="1">
            <a:off x="6119839" y="2865437"/>
            <a:ext cx="862015" cy="8156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794001" y="6317588"/>
            <a:ext cx="3643339" cy="2247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7045" grpId="0" animBg="1"/>
      <p:bldP spid="87050" grpId="0" animBg="1"/>
      <p:bldP spid="11" grpId="0" animBg="1"/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92200" y="252413"/>
            <a:ext cx="8988425" cy="1092200"/>
          </a:xfrm>
        </p:spPr>
        <p:txBody>
          <a:bodyPr>
            <a:normAutofit/>
          </a:bodyPr>
          <a:lstStyle/>
          <a:p>
            <a:r>
              <a:rPr lang="en-US" dirty="0" smtClean="0"/>
              <a:t>Efficient Synchronization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796891" y="13446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1495890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7250112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15" name="Document 14"/>
          <p:cNvSpPr/>
          <p:nvPr/>
        </p:nvSpPr>
        <p:spPr>
          <a:xfrm>
            <a:off x="8727514" y="6435164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A-&gt;B,C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9" name="Document 18"/>
          <p:cNvSpPr/>
          <p:nvPr/>
        </p:nvSpPr>
        <p:spPr>
          <a:xfrm>
            <a:off x="1878573" y="1512326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A: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1" name="Document 20"/>
          <p:cNvSpPr/>
          <p:nvPr/>
        </p:nvSpPr>
        <p:spPr>
          <a:xfrm>
            <a:off x="468312" y="151232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B-&gt;D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2" name="Document 21"/>
          <p:cNvSpPr/>
          <p:nvPr/>
        </p:nvSpPr>
        <p:spPr>
          <a:xfrm>
            <a:off x="8727514" y="520914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B: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7" name="Document 26"/>
          <p:cNvSpPr/>
          <p:nvPr/>
        </p:nvSpPr>
        <p:spPr>
          <a:xfrm>
            <a:off x="142779" y="619974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C-&gt;E,F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8" name="Document 27"/>
          <p:cNvSpPr/>
          <p:nvPr/>
        </p:nvSpPr>
        <p:spPr>
          <a:xfrm>
            <a:off x="142779" y="484663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C: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676403" y="4461432"/>
            <a:ext cx="2080618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put (a=0.3)</a:t>
            </a:r>
            <a:endParaRPr lang="en-US" dirty="0">
              <a:latin typeface="+mn-lt"/>
            </a:endParaRPr>
          </a:p>
        </p:txBody>
      </p:sp>
      <p:cxnSp>
        <p:nvCxnSpPr>
          <p:cNvPr id="29" name="Straight Arrow Connector 28"/>
          <p:cNvCxnSpPr>
            <a:stCxn id="4" idx="0"/>
          </p:cNvCxnSpPr>
          <p:nvPr/>
        </p:nvCxnSpPr>
        <p:spPr>
          <a:xfrm rot="5400000" flipH="1" flipV="1">
            <a:off x="551522" y="4038406"/>
            <a:ext cx="3696821" cy="8936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10290" y="4762027"/>
            <a:ext cx="2080618" cy="6011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put (a=0.2)</a:t>
            </a:r>
            <a:endParaRPr lang="en-US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6294" y="4778847"/>
            <a:ext cx="2668118" cy="60119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update (a, 0.2)</a:t>
            </a:r>
            <a:endParaRPr lang="en-US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76403" y="4461432"/>
            <a:ext cx="2668118" cy="60119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update (a, 0.3)</a:t>
            </a:r>
            <a:endParaRPr lang="en-US" dirty="0">
              <a:latin typeface="+mn-lt"/>
            </a:endParaRPr>
          </a:p>
        </p:txBody>
      </p:sp>
      <p:cxnSp>
        <p:nvCxnSpPr>
          <p:cNvPr id="32" name="Straight Arrow Connector 31"/>
          <p:cNvCxnSpPr>
            <a:stCxn id="5" idx="1"/>
          </p:cNvCxnSpPr>
          <p:nvPr/>
        </p:nvCxnSpPr>
        <p:spPr>
          <a:xfrm rot="16200000" flipV="1">
            <a:off x="3171179" y="2254725"/>
            <a:ext cx="3888443" cy="45372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896662" y="2179637"/>
            <a:ext cx="1900229" cy="990600"/>
          </a:xfrm>
          <a:prstGeom prst="ellipse">
            <a:avLst/>
          </a:prstGeom>
          <a:solidFill>
            <a:schemeClr val="lt1">
              <a:alpha val="0"/>
            </a:schemeClr>
          </a:solidFill>
          <a:ln w="730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ular Callout 23"/>
          <p:cNvSpPr/>
          <p:nvPr/>
        </p:nvSpPr>
        <p:spPr>
          <a:xfrm>
            <a:off x="6716712" y="1344613"/>
            <a:ext cx="3276600" cy="1234513"/>
          </a:xfrm>
          <a:prstGeom prst="wedgeRoundRectCallout">
            <a:avLst>
              <a:gd name="adj1" fmla="val -137597"/>
              <a:gd name="adj2" fmla="val 6532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600" dirty="0" smtClean="0">
                <a:solidFill>
                  <a:prstClr val="black"/>
                </a:solidFill>
              </a:rPr>
              <a:t>Runtime computes sum</a:t>
            </a:r>
          </a:p>
          <a:p>
            <a:pPr algn="ctr"/>
            <a:endParaRPr lang="en-US" sz="2000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5676403" y="1968293"/>
            <a:ext cx="4302156" cy="2192544"/>
          </a:xfrm>
          <a:prstGeom prst="wedgeRoundRectCallout">
            <a:avLst>
              <a:gd name="adj1" fmla="val -41036"/>
              <a:gd name="adj2" fmla="val 7183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dirty="0" smtClean="0">
                <a:solidFill>
                  <a:prstClr val="black"/>
                </a:solidFill>
              </a:rPr>
              <a:t>Workers buffer updates locally </a:t>
            </a:r>
          </a:p>
          <a:p>
            <a:pPr lvl="0"/>
            <a:r>
              <a:rPr lang="en-US" sz="3200" dirty="0" err="1" smtClean="0">
                <a:solidFill>
                  <a:prstClr val="black"/>
                </a:solidFill>
                <a:sym typeface="Wingdings"/>
              </a:rPr>
              <a:t></a:t>
            </a:r>
            <a:r>
              <a:rPr lang="en-US" sz="3200" dirty="0" smtClean="0">
                <a:solidFill>
                  <a:prstClr val="black"/>
                </a:solidFill>
                <a:sym typeface="Wingdings"/>
              </a:rPr>
              <a:t> Release consistency</a:t>
            </a:r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endParaRPr lang="en-US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3" grpId="0" animBg="1"/>
      <p:bldP spid="24" grpId="0" animBg="1"/>
      <p:bldP spid="24" grpId="1" animBg="1"/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59799" y="6497540"/>
            <a:ext cx="7057484" cy="3632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01712" y="4583085"/>
            <a:ext cx="3526114" cy="3589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0" tIns="0" rIns="0" bIns="0">
            <a:normAutofit/>
          </a:bodyPr>
          <a:lstStyle/>
          <a:p>
            <a:pPr defTabSz="45720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smtClean="0"/>
              <a:t>PageRank with Checkpointing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685848" y="1667770"/>
            <a:ext cx="8025870" cy="617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curr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Table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(…,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partition_by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=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site,accumulate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=sum)</a:t>
            </a:r>
          </a:p>
          <a:p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next = </a:t>
            </a:r>
            <a:r>
              <a:rPr lang="en-US" sz="2000" dirty="0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Table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(…,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partition_by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=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site,accumulate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=sum)</a:t>
            </a:r>
          </a:p>
          <a:p>
            <a:r>
              <a:rPr lang="en-US" sz="2000" dirty="0" err="1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group_tables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(curr,next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)</a:t>
            </a:r>
            <a:endParaRPr lang="en-US" sz="2000" dirty="0" smtClean="0">
              <a:latin typeface="Inconsolata"/>
              <a:ea typeface="Arial" charset="0"/>
              <a:cs typeface="Inconsolata"/>
            </a:endParaRPr>
          </a:p>
          <a:p>
            <a:r>
              <a:rPr lang="en-US" sz="2000" smtClean="0">
                <a:latin typeface="Inconsolata"/>
                <a:ea typeface="Arial" charset="0"/>
                <a:cs typeface="Inconsolata"/>
              </a:rPr>
              <a:t>def </a:t>
            </a:r>
            <a:r>
              <a:rPr lang="en-US" sz="2000" b="1" smtClean="0">
                <a:latin typeface="Inconsolata"/>
                <a:ea typeface="Arial" charset="0"/>
                <a:cs typeface="Inconsolata"/>
              </a:rPr>
              <a:t>pr_kernel</a:t>
            </a:r>
            <a:r>
              <a:rPr lang="en-US" sz="2000" dirty="0" err="1" smtClean="0">
                <a:latin typeface="Inconsolata"/>
                <a:ea typeface="Arial" charset="0"/>
                <a:cs typeface="Inconsolata"/>
              </a:rPr>
              <a:t>(graph</a:t>
            </a:r>
            <a:r>
              <a:rPr lang="en-US" sz="2000" dirty="0" smtClean="0">
                <a:latin typeface="Inconsolata"/>
                <a:ea typeface="Arial" charset="0"/>
                <a:cs typeface="Inconsolata"/>
              </a:rPr>
              <a:t>, </a:t>
            </a:r>
            <a:r>
              <a:rPr lang="en-US" sz="2000" dirty="0" err="1" smtClean="0">
                <a:latin typeface="Inconsolata"/>
                <a:ea typeface="Arial" charset="0"/>
                <a:cs typeface="Inconsolata"/>
              </a:rPr>
              <a:t>curr</a:t>
            </a:r>
            <a:r>
              <a:rPr lang="en-US" sz="2000" dirty="0" smtClean="0">
                <a:latin typeface="Inconsolata"/>
                <a:ea typeface="Arial" charset="0"/>
                <a:cs typeface="Inconsolata"/>
              </a:rPr>
              <a:t>, next):</a:t>
            </a:r>
          </a:p>
          <a:p>
            <a:r>
              <a:rPr lang="en-US" sz="2000" dirty="0" smtClean="0">
                <a:latin typeface="Inconsolata"/>
                <a:ea typeface="Arial" charset="0"/>
                <a:cs typeface="Inconsolata"/>
              </a:rPr>
              <a:t>   for node in </a:t>
            </a:r>
            <a:r>
              <a:rPr lang="en-US" sz="2000" dirty="0" err="1" smtClean="0">
                <a:latin typeface="Inconsolata"/>
                <a:ea typeface="Arial" charset="0"/>
                <a:cs typeface="Inconsolata"/>
              </a:rPr>
              <a:t>graph.</a:t>
            </a:r>
            <a:r>
              <a:rPr lang="en-US" sz="2000" dirty="0" err="1" smtClean="0">
                <a:solidFill>
                  <a:srgbClr val="FF0000"/>
                </a:solidFill>
                <a:latin typeface="Inconsolata"/>
                <a:ea typeface="Arial" charset="0"/>
                <a:cs typeface="Inconsolata"/>
              </a:rPr>
              <a:t>get_iterator</a:t>
            </a:r>
            <a:r>
              <a:rPr lang="en-US" sz="2000" dirty="0" err="1" smtClean="0">
                <a:latin typeface="Inconsolata"/>
                <a:ea typeface="Arial" charset="0"/>
                <a:cs typeface="Inconsolata"/>
              </a:rPr>
              <a:t>(my_instance</a:t>
            </a:r>
            <a:r>
              <a:rPr lang="en-US" sz="2000" dirty="0" smtClean="0">
                <a:latin typeface="Inconsolata"/>
                <a:ea typeface="Arial" charset="0"/>
                <a:cs typeface="Inconsolata"/>
              </a:rPr>
              <a:t>)</a:t>
            </a:r>
          </a:p>
          <a:p>
            <a:r>
              <a:rPr lang="en-US" sz="2000" dirty="0" smtClean="0">
                <a:latin typeface="Inconsolata"/>
                <a:ea typeface="Arial" charset="0"/>
                <a:cs typeface="Inconsolata"/>
              </a:rPr>
              <a:t>      for </a:t>
            </a:r>
            <a:r>
              <a:rPr lang="en-US" sz="2000" dirty="0" err="1" smtClean="0">
                <a:latin typeface="Inconsolata"/>
                <a:ea typeface="Arial" charset="0"/>
                <a:cs typeface="Inconsolata"/>
              </a:rPr>
              <a:t>t</a:t>
            </a:r>
            <a:r>
              <a:rPr lang="en-US" sz="2000" dirty="0" smtClean="0">
                <a:latin typeface="Inconsolata"/>
                <a:ea typeface="Arial" charset="0"/>
                <a:cs typeface="Inconsolata"/>
              </a:rPr>
              <a:t> in </a:t>
            </a:r>
            <a:r>
              <a:rPr lang="en-US" sz="2000" dirty="0" err="1" smtClean="0">
                <a:latin typeface="Inconsolata"/>
                <a:ea typeface="Arial" charset="0"/>
                <a:cs typeface="Inconsolata"/>
              </a:rPr>
              <a:t>s.out</a:t>
            </a:r>
            <a:r>
              <a:rPr lang="en-US" sz="2000" dirty="0" smtClean="0">
                <a:latin typeface="Inconsolata"/>
                <a:ea typeface="Arial" charset="0"/>
                <a:cs typeface="Inconsolata"/>
              </a:rPr>
              <a:t>:</a:t>
            </a:r>
          </a:p>
          <a:p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         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next.</a:t>
            </a:r>
            <a:r>
              <a:rPr lang="en-US" sz="2000" dirty="0" err="1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update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(t,curr.</a:t>
            </a:r>
            <a:r>
              <a:rPr lang="en-US" sz="2000" dirty="0" err="1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get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(s.id)/len(s.out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))</a:t>
            </a:r>
          </a:p>
          <a:p>
            <a:endParaRPr lang="en-US" sz="2000" dirty="0" smtClean="0">
              <a:latin typeface="Inconsolata"/>
              <a:ea typeface="DejaVu Sans" charset="0"/>
              <a:cs typeface="Inconsolata"/>
            </a:endParaRPr>
          </a:p>
          <a:p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def </a:t>
            </a:r>
            <a:r>
              <a:rPr lang="en-US" sz="2000" b="1" dirty="0" smtClean="0">
                <a:latin typeface="Inconsolata"/>
                <a:ea typeface="DejaVu Sans" charset="0"/>
                <a:cs typeface="Inconsolata"/>
              </a:rPr>
              <a:t>main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():</a:t>
            </a:r>
          </a:p>
          <a:p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   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curr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, 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userdata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restore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()</a:t>
            </a:r>
          </a:p>
          <a:p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   last = 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userdata.get(‘iter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’, 0)</a:t>
            </a:r>
          </a:p>
          <a:p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   for 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i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 in range(last,50): </a:t>
            </a:r>
          </a:p>
          <a:p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      handle = </a:t>
            </a:r>
            <a:r>
              <a:rPr lang="en-US" sz="2000" dirty="0" err="1" smtClean="0">
                <a:solidFill>
                  <a:srgbClr val="FF0000"/>
                </a:solidFill>
                <a:latin typeface="Inconsolata"/>
                <a:ea typeface="DejaVu Sans" charset="0"/>
                <a:cs typeface="Inconsolata"/>
              </a:rPr>
              <a:t>launch_jobs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(curr.num_partitions</a:t>
            </a:r>
            <a:r>
              <a:rPr lang="en-US" sz="2000" smtClean="0">
                <a:latin typeface="Inconsolata"/>
                <a:ea typeface="DejaVu Sans" charset="0"/>
                <a:cs typeface="Inconsolata"/>
              </a:rPr>
              <a:t>, pr_kernel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, </a:t>
            </a:r>
          </a:p>
          <a:p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                             graph, 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curr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, next,</a:t>
            </a:r>
          </a:p>
          <a:p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                             locality=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curr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)</a:t>
            </a:r>
          </a:p>
          <a:p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      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cp_barrier(handle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, tables=(next), 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userdata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={‘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iter’:i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})</a:t>
            </a:r>
          </a:p>
          <a:p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      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swap(curr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, next)</a:t>
            </a:r>
          </a:p>
          <a:p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      </a:t>
            </a:r>
            <a:r>
              <a:rPr lang="en-US" sz="2000" dirty="0" err="1" smtClean="0">
                <a:latin typeface="Inconsolata"/>
                <a:ea typeface="DejaVu Sans" charset="0"/>
                <a:cs typeface="Inconsolata"/>
              </a:rPr>
              <a:t>next.clear</a:t>
            </a:r>
            <a:r>
              <a:rPr lang="en-US" sz="2000" dirty="0" smtClean="0">
                <a:latin typeface="Inconsolata"/>
                <a:ea typeface="DejaVu Sans" charset="0"/>
                <a:cs typeface="Inconsolata"/>
              </a:rPr>
              <a:t>()</a:t>
            </a:r>
          </a:p>
          <a:p>
            <a:endParaRPr lang="en-US" sz="2000" dirty="0">
              <a:latin typeface="Inconsolata"/>
              <a:cs typeface="Inconsolat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50113" y="2636837"/>
            <a:ext cx="2681164" cy="9857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Restore previous computation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427139" y="3932237"/>
            <a:ext cx="3506146" cy="14338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User decides which tables to checkpoint and when</a:t>
            </a:r>
          </a:p>
        </p:txBody>
      </p:sp>
      <p:cxnSp>
        <p:nvCxnSpPr>
          <p:cNvPr id="13" name="Straight Connector 12"/>
          <p:cNvCxnSpPr>
            <a:stCxn id="12" idx="2"/>
          </p:cNvCxnSpPr>
          <p:nvPr/>
        </p:nvCxnSpPr>
        <p:spPr>
          <a:xfrm rot="16200000" flipH="1">
            <a:off x="7783014" y="5763262"/>
            <a:ext cx="1131473" cy="337077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4527828" y="3622543"/>
            <a:ext cx="3255684" cy="9605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global shared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9405223" cy="4955787"/>
          </a:xfrm>
        </p:spPr>
        <p:txBody>
          <a:bodyPr/>
          <a:lstStyle/>
          <a:p>
            <a:r>
              <a:rPr lang="en-US" dirty="0" smtClean="0"/>
              <a:t>Allows for a more natural programming style</a:t>
            </a:r>
          </a:p>
          <a:p>
            <a:pPr lvl="1"/>
            <a:r>
              <a:rPr lang="en-US" dirty="0" smtClean="0"/>
              <a:t>We are familiar with (single-machine) shared-memory</a:t>
            </a:r>
          </a:p>
          <a:p>
            <a:r>
              <a:rPr lang="en-US" dirty="0" smtClean="0"/>
              <a:t>Allows for online applications</a:t>
            </a:r>
          </a:p>
          <a:p>
            <a:pPr lvl="1"/>
            <a:r>
              <a:rPr lang="en-US" dirty="0" smtClean="0"/>
              <a:t>Shared state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instant state access</a:t>
            </a:r>
          </a:p>
          <a:p>
            <a:pPr lvl="1"/>
            <a:r>
              <a:rPr lang="en-US" dirty="0" smtClean="0">
                <a:sym typeface="Wingdings"/>
              </a:rPr>
              <a:t>Data-flow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batch computation</a:t>
            </a:r>
          </a:p>
          <a:p>
            <a:r>
              <a:rPr lang="en-US" dirty="0" smtClean="0">
                <a:sym typeface="Wingdings"/>
              </a:rPr>
              <a:t>More efficient</a:t>
            </a:r>
          </a:p>
          <a:p>
            <a:pPr lvl="1"/>
            <a:r>
              <a:rPr lang="en-US" dirty="0" smtClean="0">
                <a:sym typeface="Wingdings"/>
              </a:rPr>
              <a:t>Shared state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intermediate state reside in memory</a:t>
            </a:r>
            <a:endParaRPr lang="en-US" dirty="0" smtClean="0"/>
          </a:p>
          <a:p>
            <a:pPr lvl="1"/>
            <a:r>
              <a:rPr lang="en-US" dirty="0" smtClean="0">
                <a:sym typeface="Wingdings"/>
              </a:rPr>
              <a:t>Data-flow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intermediate results stored in distributed file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Magnetic Disk 22"/>
          <p:cNvSpPr/>
          <p:nvPr/>
        </p:nvSpPr>
        <p:spPr>
          <a:xfrm>
            <a:off x="3226978" y="3597542"/>
            <a:ext cx="2968625" cy="1611605"/>
          </a:xfrm>
          <a:prstGeom prst="flowChartMagneticDisk">
            <a:avLst/>
          </a:prstGeom>
          <a:ln w="3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Distributed Storage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92200" y="252413"/>
            <a:ext cx="8988425" cy="1092200"/>
          </a:xfrm>
        </p:spPr>
        <p:txBody>
          <a:bodyPr>
            <a:normAutofit/>
          </a:bodyPr>
          <a:lstStyle/>
          <a:p>
            <a:r>
              <a:rPr lang="en-US" dirty="0" smtClean="0"/>
              <a:t>Recovery </a:t>
            </a:r>
            <a:r>
              <a:rPr lang="en-US" smtClean="0"/>
              <a:t>via Checkpointing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796891" y="13446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1495890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7250112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15" name="Document 14"/>
          <p:cNvSpPr/>
          <p:nvPr/>
        </p:nvSpPr>
        <p:spPr>
          <a:xfrm>
            <a:off x="8727514" y="6435164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A-&gt;B,C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9" name="Document 18"/>
          <p:cNvSpPr/>
          <p:nvPr/>
        </p:nvSpPr>
        <p:spPr>
          <a:xfrm>
            <a:off x="1878573" y="1512326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A: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1" name="Document 20"/>
          <p:cNvSpPr/>
          <p:nvPr/>
        </p:nvSpPr>
        <p:spPr>
          <a:xfrm>
            <a:off x="468312" y="151232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B-&gt;D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2" name="Document 21"/>
          <p:cNvSpPr/>
          <p:nvPr/>
        </p:nvSpPr>
        <p:spPr>
          <a:xfrm>
            <a:off x="8727514" y="520914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B: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7" name="Document 26"/>
          <p:cNvSpPr/>
          <p:nvPr/>
        </p:nvSpPr>
        <p:spPr>
          <a:xfrm>
            <a:off x="142779" y="619974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C-&gt;E,F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8" name="Document 27"/>
          <p:cNvSpPr/>
          <p:nvPr/>
        </p:nvSpPr>
        <p:spPr>
          <a:xfrm>
            <a:off x="142779" y="484663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C: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37" name="Rounded Rectangular Callout 36"/>
          <p:cNvSpPr/>
          <p:nvPr/>
        </p:nvSpPr>
        <p:spPr>
          <a:xfrm>
            <a:off x="7250112" y="3493526"/>
            <a:ext cx="2728447" cy="1353111"/>
          </a:xfrm>
          <a:prstGeom prst="wedgeRoundRectCallout">
            <a:avLst>
              <a:gd name="adj1" fmla="val -86888"/>
              <a:gd name="adj2" fmla="val 1354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Runtime uses </a:t>
            </a:r>
            <a:r>
              <a:rPr lang="en-US" sz="2800" dirty="0" err="1" smtClean="0"/>
              <a:t>Chandy-Lamport</a:t>
            </a:r>
            <a:r>
              <a:rPr lang="en-US" sz="2800" dirty="0" smtClean="0"/>
              <a:t> protocol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0709E-6 9.2437E-7 L 0.17386 0.32269 " pathEditMode="relative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08661E-7 -7.05882E-6 L -0.49984 -0.15883 " pathEditMode="relative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2362E-6 -7.47899E-6 L 0.36 -0.08698 " pathEditMode="relative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8" grpId="0" animBg="1"/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39712" y="252413"/>
            <a:ext cx="8988425" cy="1092200"/>
          </a:xfrm>
        </p:spPr>
        <p:txBody>
          <a:bodyPr>
            <a:normAutofit/>
          </a:bodyPr>
          <a:lstStyle/>
          <a:p>
            <a:r>
              <a:rPr lang="en-US" dirty="0" smtClean="0"/>
              <a:t>Load Balancing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1504948" y="3170237"/>
            <a:ext cx="1572768" cy="15727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4" name="Oval 33"/>
          <p:cNvSpPr/>
          <p:nvPr/>
        </p:nvSpPr>
        <p:spPr>
          <a:xfrm>
            <a:off x="7304880" y="3170237"/>
            <a:ext cx="1572768" cy="15727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5" name="Oval 34"/>
          <p:cNvSpPr/>
          <p:nvPr/>
        </p:nvSpPr>
        <p:spPr>
          <a:xfrm>
            <a:off x="4389436" y="3170237"/>
            <a:ext cx="1572768" cy="15727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1" name="Oval 40"/>
          <p:cNvSpPr/>
          <p:nvPr/>
        </p:nvSpPr>
        <p:spPr>
          <a:xfrm>
            <a:off x="4392484" y="5684837"/>
            <a:ext cx="1572768" cy="157276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master</a:t>
            </a:r>
            <a:endParaRPr lang="en-US" sz="2400" dirty="0"/>
          </a:p>
        </p:txBody>
      </p:sp>
      <p:sp>
        <p:nvSpPr>
          <p:cNvPr id="57" name="Freeform 56"/>
          <p:cNvSpPr/>
          <p:nvPr/>
        </p:nvSpPr>
        <p:spPr>
          <a:xfrm>
            <a:off x="5717575" y="5913477"/>
            <a:ext cx="538029" cy="510408"/>
          </a:xfrm>
          <a:custGeom>
            <a:avLst/>
            <a:gdLst>
              <a:gd name="connsiteX0" fmla="*/ 0 w 538029"/>
              <a:gd name="connsiteY0" fmla="*/ 0 h 510408"/>
              <a:gd name="connsiteX1" fmla="*/ 534073 w 538029"/>
              <a:gd name="connsiteY1" fmla="*/ 59349 h 510408"/>
              <a:gd name="connsiteX2" fmla="*/ 23737 w 538029"/>
              <a:gd name="connsiteY2" fmla="*/ 142439 h 510408"/>
              <a:gd name="connsiteX3" fmla="*/ 522205 w 538029"/>
              <a:gd name="connsiteY3" fmla="*/ 201789 h 510408"/>
              <a:gd name="connsiteX4" fmla="*/ 35605 w 538029"/>
              <a:gd name="connsiteY4" fmla="*/ 296748 h 510408"/>
              <a:gd name="connsiteX5" fmla="*/ 510336 w 538029"/>
              <a:gd name="connsiteY5" fmla="*/ 344228 h 510408"/>
              <a:gd name="connsiteX6" fmla="*/ 47473 w 538029"/>
              <a:gd name="connsiteY6" fmla="*/ 451058 h 510408"/>
              <a:gd name="connsiteX7" fmla="*/ 522205 w 538029"/>
              <a:gd name="connsiteY7" fmla="*/ 510408 h 51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029" h="510408">
                <a:moveTo>
                  <a:pt x="0" y="0"/>
                </a:moveTo>
                <a:cubicBezTo>
                  <a:pt x="265058" y="17804"/>
                  <a:pt x="530117" y="35609"/>
                  <a:pt x="534073" y="59349"/>
                </a:cubicBezTo>
                <a:cubicBezTo>
                  <a:pt x="538029" y="83089"/>
                  <a:pt x="25715" y="118699"/>
                  <a:pt x="23737" y="142439"/>
                </a:cubicBezTo>
                <a:cubicBezTo>
                  <a:pt x="21759" y="166179"/>
                  <a:pt x="520227" y="176071"/>
                  <a:pt x="522205" y="201789"/>
                </a:cubicBezTo>
                <a:cubicBezTo>
                  <a:pt x="524183" y="227507"/>
                  <a:pt x="37583" y="273008"/>
                  <a:pt x="35605" y="296748"/>
                </a:cubicBezTo>
                <a:cubicBezTo>
                  <a:pt x="33627" y="320488"/>
                  <a:pt x="508358" y="318510"/>
                  <a:pt x="510336" y="344228"/>
                </a:cubicBezTo>
                <a:cubicBezTo>
                  <a:pt x="512314" y="369946"/>
                  <a:pt x="45495" y="423361"/>
                  <a:pt x="47473" y="451058"/>
                </a:cubicBezTo>
                <a:cubicBezTo>
                  <a:pt x="49451" y="478755"/>
                  <a:pt x="522205" y="510408"/>
                  <a:pt x="522205" y="510408"/>
                </a:cubicBezTo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8430051" y="3509952"/>
            <a:ext cx="1330085" cy="941534"/>
            <a:chOff x="8430051" y="3509952"/>
            <a:chExt cx="1330085" cy="941534"/>
          </a:xfrm>
        </p:grpSpPr>
        <p:sp>
          <p:nvSpPr>
            <p:cNvPr id="47" name="Freeform 46"/>
            <p:cNvSpPr/>
            <p:nvPr/>
          </p:nvSpPr>
          <p:spPr>
            <a:xfrm>
              <a:off x="8430051" y="3624512"/>
              <a:ext cx="538029" cy="510408"/>
            </a:xfrm>
            <a:custGeom>
              <a:avLst/>
              <a:gdLst>
                <a:gd name="connsiteX0" fmla="*/ 0 w 538029"/>
                <a:gd name="connsiteY0" fmla="*/ 0 h 510408"/>
                <a:gd name="connsiteX1" fmla="*/ 534073 w 538029"/>
                <a:gd name="connsiteY1" fmla="*/ 59349 h 510408"/>
                <a:gd name="connsiteX2" fmla="*/ 23737 w 538029"/>
                <a:gd name="connsiteY2" fmla="*/ 142439 h 510408"/>
                <a:gd name="connsiteX3" fmla="*/ 522205 w 538029"/>
                <a:gd name="connsiteY3" fmla="*/ 201789 h 510408"/>
                <a:gd name="connsiteX4" fmla="*/ 35605 w 538029"/>
                <a:gd name="connsiteY4" fmla="*/ 296748 h 510408"/>
                <a:gd name="connsiteX5" fmla="*/ 510336 w 538029"/>
                <a:gd name="connsiteY5" fmla="*/ 344228 h 510408"/>
                <a:gd name="connsiteX6" fmla="*/ 47473 w 538029"/>
                <a:gd name="connsiteY6" fmla="*/ 451058 h 510408"/>
                <a:gd name="connsiteX7" fmla="*/ 522205 w 538029"/>
                <a:gd name="connsiteY7" fmla="*/ 510408 h 51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8029" h="510408">
                  <a:moveTo>
                    <a:pt x="0" y="0"/>
                  </a:moveTo>
                  <a:cubicBezTo>
                    <a:pt x="265058" y="17804"/>
                    <a:pt x="530117" y="35609"/>
                    <a:pt x="534073" y="59349"/>
                  </a:cubicBezTo>
                  <a:cubicBezTo>
                    <a:pt x="538029" y="83089"/>
                    <a:pt x="25715" y="118699"/>
                    <a:pt x="23737" y="142439"/>
                  </a:cubicBezTo>
                  <a:cubicBezTo>
                    <a:pt x="21759" y="166179"/>
                    <a:pt x="520227" y="176071"/>
                    <a:pt x="522205" y="201789"/>
                  </a:cubicBezTo>
                  <a:cubicBezTo>
                    <a:pt x="524183" y="227507"/>
                    <a:pt x="37583" y="273008"/>
                    <a:pt x="35605" y="296748"/>
                  </a:cubicBezTo>
                  <a:cubicBezTo>
                    <a:pt x="33627" y="320488"/>
                    <a:pt x="508358" y="318510"/>
                    <a:pt x="510336" y="344228"/>
                  </a:cubicBezTo>
                  <a:cubicBezTo>
                    <a:pt x="512314" y="369946"/>
                    <a:pt x="45495" y="423361"/>
                    <a:pt x="47473" y="451058"/>
                  </a:cubicBezTo>
                  <a:cubicBezTo>
                    <a:pt x="49451" y="478755"/>
                    <a:pt x="522205" y="510408"/>
                    <a:pt x="522205" y="510408"/>
                  </a:cubicBezTo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820727" y="3509952"/>
              <a:ext cx="939409" cy="941534"/>
            </a:xfrm>
            <a:prstGeom prst="diamond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J5</a:t>
              </a:r>
              <a:endParaRPr lang="en-US" sz="24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536639" y="3509952"/>
            <a:ext cx="1448361" cy="941534"/>
            <a:chOff x="5536639" y="3509952"/>
            <a:chExt cx="1448361" cy="941534"/>
          </a:xfrm>
        </p:grpSpPr>
        <p:sp>
          <p:nvSpPr>
            <p:cNvPr id="53" name="Freeform 52"/>
            <p:cNvSpPr/>
            <p:nvPr/>
          </p:nvSpPr>
          <p:spPr>
            <a:xfrm>
              <a:off x="5536639" y="3624512"/>
              <a:ext cx="538029" cy="510408"/>
            </a:xfrm>
            <a:custGeom>
              <a:avLst/>
              <a:gdLst>
                <a:gd name="connsiteX0" fmla="*/ 0 w 538029"/>
                <a:gd name="connsiteY0" fmla="*/ 0 h 510408"/>
                <a:gd name="connsiteX1" fmla="*/ 534073 w 538029"/>
                <a:gd name="connsiteY1" fmla="*/ 59349 h 510408"/>
                <a:gd name="connsiteX2" fmla="*/ 23737 w 538029"/>
                <a:gd name="connsiteY2" fmla="*/ 142439 h 510408"/>
                <a:gd name="connsiteX3" fmla="*/ 522205 w 538029"/>
                <a:gd name="connsiteY3" fmla="*/ 201789 h 510408"/>
                <a:gd name="connsiteX4" fmla="*/ 35605 w 538029"/>
                <a:gd name="connsiteY4" fmla="*/ 296748 h 510408"/>
                <a:gd name="connsiteX5" fmla="*/ 510336 w 538029"/>
                <a:gd name="connsiteY5" fmla="*/ 344228 h 510408"/>
                <a:gd name="connsiteX6" fmla="*/ 47473 w 538029"/>
                <a:gd name="connsiteY6" fmla="*/ 451058 h 510408"/>
                <a:gd name="connsiteX7" fmla="*/ 522205 w 538029"/>
                <a:gd name="connsiteY7" fmla="*/ 510408 h 51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8029" h="510408">
                  <a:moveTo>
                    <a:pt x="0" y="0"/>
                  </a:moveTo>
                  <a:cubicBezTo>
                    <a:pt x="265058" y="17804"/>
                    <a:pt x="530117" y="35609"/>
                    <a:pt x="534073" y="59349"/>
                  </a:cubicBezTo>
                  <a:cubicBezTo>
                    <a:pt x="538029" y="83089"/>
                    <a:pt x="25715" y="118699"/>
                    <a:pt x="23737" y="142439"/>
                  </a:cubicBezTo>
                  <a:cubicBezTo>
                    <a:pt x="21759" y="166179"/>
                    <a:pt x="520227" y="176071"/>
                    <a:pt x="522205" y="201789"/>
                  </a:cubicBezTo>
                  <a:cubicBezTo>
                    <a:pt x="524183" y="227507"/>
                    <a:pt x="37583" y="273008"/>
                    <a:pt x="35605" y="296748"/>
                  </a:cubicBezTo>
                  <a:cubicBezTo>
                    <a:pt x="33627" y="320488"/>
                    <a:pt x="508358" y="318510"/>
                    <a:pt x="510336" y="344228"/>
                  </a:cubicBezTo>
                  <a:cubicBezTo>
                    <a:pt x="512314" y="369946"/>
                    <a:pt x="45495" y="423361"/>
                    <a:pt x="47473" y="451058"/>
                  </a:cubicBezTo>
                  <a:cubicBezTo>
                    <a:pt x="49451" y="478755"/>
                    <a:pt x="522205" y="510408"/>
                    <a:pt x="522205" y="510408"/>
                  </a:cubicBezTo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927314" y="3509952"/>
              <a:ext cx="1057686" cy="941534"/>
            </a:xfrm>
            <a:prstGeom prst="diamond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J3</a:t>
              </a:r>
              <a:endParaRPr lang="en-US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814962" y="-2347004"/>
            <a:ext cx="3230177" cy="3691617"/>
            <a:chOff x="6182712" y="2403586"/>
            <a:chExt cx="3230177" cy="3691617"/>
          </a:xfrm>
          <a:solidFill>
            <a:srgbClr val="FFD579"/>
          </a:solidFill>
        </p:grpSpPr>
        <p:cxnSp>
          <p:nvCxnSpPr>
            <p:cNvPr id="46" name="Straight Arrow Connector 45"/>
            <p:cNvCxnSpPr/>
            <p:nvPr/>
          </p:nvCxnSpPr>
          <p:spPr>
            <a:xfrm rot="5400000" flipH="1" flipV="1">
              <a:off x="7017167" y="1569131"/>
              <a:ext cx="687527" cy="2356437"/>
            </a:xfrm>
            <a:prstGeom prst="straightConnector1">
              <a:avLst/>
            </a:prstGeom>
            <a:grpFill/>
            <a:ln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6637144" y="5004635"/>
              <a:ext cx="2775745" cy="1090568"/>
            </a:xfrm>
            <a:prstGeom prst="wedgeRoundRectCallout">
              <a:avLst>
                <a:gd name="adj1" fmla="val -8773"/>
                <a:gd name="adj2" fmla="val 91178"/>
                <a:gd name="adj3" fmla="val 16667"/>
              </a:avLst>
            </a:prstGeom>
            <a:grpFill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</a:rPr>
                <a:t>Other workers are updating P6!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8088313" y="4409683"/>
            <a:ext cx="1680103" cy="858081"/>
          </a:xfrm>
          <a:prstGeom prst="rect">
            <a:avLst/>
          </a:prstGeom>
          <a:solidFill>
            <a:srgbClr val="FFD57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Pause updates!</a:t>
            </a:r>
            <a:endParaRPr lang="en-US" sz="2400" dirty="0"/>
          </a:p>
        </p:txBody>
      </p:sp>
      <p:sp>
        <p:nvSpPr>
          <p:cNvPr id="43" name="Document 42"/>
          <p:cNvSpPr>
            <a:spLocks noChangeAspect="1"/>
          </p:cNvSpPr>
          <p:nvPr/>
        </p:nvSpPr>
        <p:spPr>
          <a:xfrm>
            <a:off x="2190752" y="2027241"/>
            <a:ext cx="990598" cy="915836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4" name="Document 43"/>
          <p:cNvSpPr>
            <a:spLocks noChangeAspect="1"/>
          </p:cNvSpPr>
          <p:nvPr/>
        </p:nvSpPr>
        <p:spPr>
          <a:xfrm>
            <a:off x="2038352" y="1874841"/>
            <a:ext cx="990598" cy="915836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P1, P2</a:t>
            </a:r>
            <a:endParaRPr lang="en-US" sz="2000" dirty="0"/>
          </a:p>
        </p:txBody>
      </p:sp>
      <p:sp>
        <p:nvSpPr>
          <p:cNvPr id="45" name="Document 44"/>
          <p:cNvSpPr>
            <a:spLocks noChangeAspect="1"/>
          </p:cNvSpPr>
          <p:nvPr/>
        </p:nvSpPr>
        <p:spPr>
          <a:xfrm>
            <a:off x="5194902" y="2027241"/>
            <a:ext cx="990598" cy="915836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49" name="Document 48"/>
          <p:cNvSpPr>
            <a:spLocks noChangeAspect="1"/>
          </p:cNvSpPr>
          <p:nvPr/>
        </p:nvSpPr>
        <p:spPr>
          <a:xfrm>
            <a:off x="5004528" y="1874841"/>
            <a:ext cx="990598" cy="915836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P3, P4</a:t>
            </a:r>
            <a:endParaRPr lang="en-US" sz="2000" dirty="0"/>
          </a:p>
        </p:txBody>
      </p:sp>
      <p:sp>
        <p:nvSpPr>
          <p:cNvPr id="50" name="Document 49"/>
          <p:cNvSpPr>
            <a:spLocks noChangeAspect="1"/>
          </p:cNvSpPr>
          <p:nvPr/>
        </p:nvSpPr>
        <p:spPr>
          <a:xfrm>
            <a:off x="8088314" y="2027241"/>
            <a:ext cx="990598" cy="915836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51" name="Document 50"/>
          <p:cNvSpPr>
            <a:spLocks noChangeAspect="1"/>
          </p:cNvSpPr>
          <p:nvPr/>
        </p:nvSpPr>
        <p:spPr>
          <a:xfrm>
            <a:off x="7897940" y="1874841"/>
            <a:ext cx="990598" cy="915836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P5, P6</a:t>
            </a:r>
            <a:endParaRPr lang="en-US" sz="2000" dirty="0"/>
          </a:p>
        </p:txBody>
      </p:sp>
      <p:sp>
        <p:nvSpPr>
          <p:cNvPr id="52" name="Diamond 51"/>
          <p:cNvSpPr>
            <a:spLocks noChangeAspect="1"/>
          </p:cNvSpPr>
          <p:nvPr/>
        </p:nvSpPr>
        <p:spPr>
          <a:xfrm>
            <a:off x="857121" y="1798637"/>
            <a:ext cx="1237864" cy="1144440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J1</a:t>
            </a:r>
            <a:endParaRPr lang="en-US" sz="2000" dirty="0"/>
          </a:p>
        </p:txBody>
      </p:sp>
      <p:sp>
        <p:nvSpPr>
          <p:cNvPr id="54" name="Diamond 53"/>
          <p:cNvSpPr>
            <a:spLocks noChangeAspect="1"/>
          </p:cNvSpPr>
          <p:nvPr/>
        </p:nvSpPr>
        <p:spPr>
          <a:xfrm>
            <a:off x="704721" y="1646237"/>
            <a:ext cx="1237864" cy="1144440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J1, J2</a:t>
            </a:r>
            <a:endParaRPr lang="en-US" sz="2000" dirty="0"/>
          </a:p>
        </p:txBody>
      </p:sp>
      <p:sp>
        <p:nvSpPr>
          <p:cNvPr id="66" name="Diamond 65"/>
          <p:cNvSpPr>
            <a:spLocks noChangeAspect="1"/>
          </p:cNvSpPr>
          <p:nvPr/>
        </p:nvSpPr>
        <p:spPr>
          <a:xfrm>
            <a:off x="3876700" y="1798637"/>
            <a:ext cx="1237864" cy="1144440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J3</a:t>
            </a:r>
            <a:endParaRPr lang="en-US" sz="2000" dirty="0"/>
          </a:p>
        </p:txBody>
      </p:sp>
      <p:sp>
        <p:nvSpPr>
          <p:cNvPr id="67" name="Diamond 66"/>
          <p:cNvSpPr>
            <a:spLocks noChangeAspect="1"/>
          </p:cNvSpPr>
          <p:nvPr/>
        </p:nvSpPr>
        <p:spPr>
          <a:xfrm>
            <a:off x="3724300" y="1646237"/>
            <a:ext cx="1237864" cy="1144440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J3, J4</a:t>
            </a:r>
            <a:endParaRPr lang="en-US" sz="2000" dirty="0"/>
          </a:p>
        </p:txBody>
      </p:sp>
      <p:sp>
        <p:nvSpPr>
          <p:cNvPr id="70" name="Diamond 69"/>
          <p:cNvSpPr>
            <a:spLocks noChangeAspect="1"/>
          </p:cNvSpPr>
          <p:nvPr/>
        </p:nvSpPr>
        <p:spPr>
          <a:xfrm>
            <a:off x="6850448" y="1949597"/>
            <a:ext cx="1237864" cy="1144440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J6</a:t>
            </a:r>
            <a:endParaRPr lang="en-US" sz="2000" dirty="0"/>
          </a:p>
        </p:txBody>
      </p:sp>
      <p:sp>
        <p:nvSpPr>
          <p:cNvPr id="71" name="Diamond 70"/>
          <p:cNvSpPr>
            <a:spLocks noChangeAspect="1"/>
          </p:cNvSpPr>
          <p:nvPr/>
        </p:nvSpPr>
        <p:spPr>
          <a:xfrm>
            <a:off x="6657053" y="1646237"/>
            <a:ext cx="1237864" cy="1144440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J5, J6</a:t>
            </a:r>
            <a:endParaRPr lang="en-US" sz="2000" dirty="0"/>
          </a:p>
        </p:txBody>
      </p:sp>
      <p:sp>
        <p:nvSpPr>
          <p:cNvPr id="75" name="Document 74"/>
          <p:cNvSpPr>
            <a:spLocks noChangeAspect="1"/>
          </p:cNvSpPr>
          <p:nvPr/>
        </p:nvSpPr>
        <p:spPr>
          <a:xfrm>
            <a:off x="265382" y="2943077"/>
            <a:ext cx="990598" cy="915836"/>
          </a:xfrm>
          <a:prstGeom prst="flowChartDocumen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P6</a:t>
            </a:r>
            <a:endParaRPr lang="en-US" sz="2000" dirty="0"/>
          </a:p>
        </p:txBody>
      </p:sp>
      <p:sp>
        <p:nvSpPr>
          <p:cNvPr id="36" name="Rounded Rectangular Callout 35"/>
          <p:cNvSpPr/>
          <p:nvPr/>
        </p:nvSpPr>
        <p:spPr>
          <a:xfrm>
            <a:off x="672042" y="5913478"/>
            <a:ext cx="2118293" cy="1344128"/>
          </a:xfrm>
          <a:prstGeom prst="wedgeRoundRectCallout">
            <a:avLst>
              <a:gd name="adj1" fmla="val 132290"/>
              <a:gd name="adj2" fmla="val -1848"/>
              <a:gd name="adj3" fmla="val 16667"/>
            </a:avLst>
          </a:prstGeom>
          <a:solidFill>
            <a:srgbClr val="FFD579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Coordinates work-stealing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52" grpId="0" animBg="1"/>
      <p:bldP spid="54" grpId="0" animBg="1"/>
      <p:bldP spid="67" grpId="0" animBg="1"/>
      <p:bldP spid="71" grpId="0" animBg="1"/>
      <p:bldP spid="75" grpId="0" animBg="1"/>
      <p:bldP spid="3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20712" y="46037"/>
            <a:ext cx="3962400" cy="1092200"/>
          </a:xfrm>
        </p:spPr>
        <p:txBody>
          <a:bodyPr/>
          <a:lstStyle/>
          <a:p>
            <a:r>
              <a:rPr lang="en-US" dirty="0" smtClean="0"/>
              <a:t>Piccolo is Fast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5402" y="6142037"/>
            <a:ext cx="6199133" cy="1925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8000"/>
              </a:lnSpc>
              <a:spcAft>
                <a:spcPts val="1413"/>
              </a:spcAft>
              <a:buClr>
                <a:srgbClr val="FF6309"/>
              </a:buClr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smtClean="0"/>
              <a:t>NYU cluster, 12 nodes, 64 cores</a:t>
            </a:r>
          </a:p>
          <a:p>
            <a:pPr>
              <a:lnSpc>
                <a:spcPct val="98000"/>
              </a:lnSpc>
              <a:spcAft>
                <a:spcPts val="1413"/>
              </a:spcAft>
              <a:buClr>
                <a:srgbClr val="FF6309"/>
              </a:buClr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smtClean="0"/>
              <a:t>100M-page graph</a:t>
            </a:r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878512" y="1344613"/>
            <a:ext cx="3820584" cy="2120751"/>
          </a:xfrm>
          <a:prstGeom prst="wedgeRoundRectCallout">
            <a:avLst>
              <a:gd name="adj1" fmla="val 39832"/>
              <a:gd name="adj2" fmla="val 98427"/>
              <a:gd name="adj3" fmla="val 16667"/>
            </a:avLst>
          </a:prstGeom>
          <a:solidFill>
            <a:srgbClr val="FFD57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Main </a:t>
            </a:r>
            <a:r>
              <a:rPr lang="en-US" sz="2400" dirty="0" err="1" smtClean="0"/>
              <a:t>Hadoop</a:t>
            </a:r>
            <a:r>
              <a:rPr lang="en-US" sz="2400" dirty="0" smtClean="0"/>
              <a:t> Overheads:</a:t>
            </a:r>
          </a:p>
          <a:p>
            <a:pPr eaLnBrk="0">
              <a:lnSpc>
                <a:spcPct val="100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 smtClean="0"/>
              <a:t>Sorting</a:t>
            </a:r>
          </a:p>
          <a:p>
            <a:pPr eaLnBrk="0">
              <a:lnSpc>
                <a:spcPct val="100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 smtClean="0"/>
              <a:t>HDFS</a:t>
            </a:r>
          </a:p>
          <a:p>
            <a:pPr eaLnBrk="0">
              <a:lnSpc>
                <a:spcPct val="100000"/>
              </a:lnSpc>
              <a:spcBef>
                <a:spcPct val="30000"/>
              </a:spcBef>
              <a:buClr>
                <a:schemeClr val="accent2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 smtClean="0"/>
              <a:t>Serialization</a:t>
            </a:r>
          </a:p>
        </p:txBody>
      </p:sp>
      <p:pic>
        <p:nvPicPr>
          <p:cNvPr id="9" name="Picture 8" descr="hadoop_piccolo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090613" y="845172"/>
            <a:ext cx="8926512" cy="52968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6200000">
            <a:off x="-1257129" y="2871416"/>
            <a:ext cx="3486501" cy="858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PageRank</a:t>
            </a:r>
            <a:r>
              <a:rPr lang="en-US" sz="2400" dirty="0" smtClean="0"/>
              <a:t> iteration time </a:t>
            </a:r>
          </a:p>
          <a:p>
            <a:pPr algn="ctr"/>
            <a:r>
              <a:rPr lang="en-US" sz="2400" dirty="0" smtClean="0"/>
              <a:t>(seconds)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25126" y="2008026"/>
            <a:ext cx="1262786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Hadoop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11087" y="2482002"/>
            <a:ext cx="1176825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Piccolo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887912" y="2103437"/>
            <a:ext cx="522806" cy="37856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4887912" y="2482002"/>
            <a:ext cx="522806" cy="3785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3512" y="46037"/>
            <a:ext cx="8978900" cy="1092200"/>
          </a:xfrm>
          <a:ln/>
        </p:spPr>
        <p:txBody>
          <a:bodyPr lIns="0" tIns="0" rIns="0" bIns="0">
            <a:normAutofit/>
          </a:bodyPr>
          <a:lstStyle/>
          <a:p>
            <a:pPr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/>
              <a:t>Piccolo</a:t>
            </a:r>
            <a:r>
              <a:rPr lang="en-US" dirty="0" smtClean="0"/>
              <a:t> Scales </a:t>
            </a:r>
            <a:r>
              <a:rPr lang="en-US" dirty="0"/>
              <a:t>W</a:t>
            </a:r>
            <a:r>
              <a:rPr lang="en-US" dirty="0" smtClean="0"/>
              <a:t>ell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sz="quarter" idx="4294967295"/>
          </p:nvPr>
        </p:nvSpPr>
        <p:spPr>
          <a:xfrm>
            <a:off x="163512" y="6751637"/>
            <a:ext cx="7300912" cy="685799"/>
          </a:xfrm>
          <a:ln/>
        </p:spPr>
        <p:txBody>
          <a:bodyPr lIns="0" tIns="0" rIns="0" bIns="0">
            <a:normAutofit/>
          </a:bodyPr>
          <a:lstStyle/>
          <a:p>
            <a:pPr marL="431800" indent="-323850" defTabSz="457200">
              <a:lnSpc>
                <a:spcPct val="98000"/>
              </a:lnSpc>
              <a:spcAft>
                <a:spcPts val="1413"/>
              </a:spcAft>
              <a:buClr>
                <a:srgbClr val="FF6309"/>
              </a:buClr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EC2 Cluster - linearly </a:t>
            </a:r>
            <a:r>
              <a:rPr lang="en-US" dirty="0"/>
              <a:t>scaled </a:t>
            </a:r>
            <a:r>
              <a:rPr lang="en-US" dirty="0" smtClean="0"/>
              <a:t>input graph</a:t>
            </a:r>
            <a:endParaRPr lang="en-US" dirty="0"/>
          </a:p>
        </p:txBody>
      </p:sp>
      <p:pic>
        <p:nvPicPr>
          <p:cNvPr id="6" name="Picture 5" descr="perf_ec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293811" y="1647789"/>
            <a:ext cx="8504899" cy="487524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687512" y="2633670"/>
            <a:ext cx="8105775" cy="1588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46750" y="1138237"/>
            <a:ext cx="917890" cy="5375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ideal</a:t>
            </a:r>
            <a:endParaRPr lang="en-US" dirty="0">
              <a:latin typeface="+mn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5821205" y="2250767"/>
            <a:ext cx="768981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ular Callout 14"/>
          <p:cNvSpPr/>
          <p:nvPr/>
        </p:nvSpPr>
        <p:spPr>
          <a:xfrm>
            <a:off x="7173912" y="167494"/>
            <a:ext cx="2590800" cy="970743"/>
          </a:xfrm>
          <a:prstGeom prst="wedgeRoundRectCallout">
            <a:avLst>
              <a:gd name="adj1" fmla="val 16803"/>
              <a:gd name="adj2" fmla="val 156523"/>
              <a:gd name="adj3" fmla="val 16667"/>
            </a:avLst>
          </a:prstGeom>
          <a:solidFill>
            <a:srgbClr val="FFD57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 billion page graph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878480" y="3417647"/>
            <a:ext cx="3486501" cy="858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PageRank</a:t>
            </a:r>
            <a:r>
              <a:rPr lang="en-US" sz="2400" dirty="0" smtClean="0"/>
              <a:t> iteration time </a:t>
            </a:r>
          </a:p>
          <a:p>
            <a:pPr algn="ctr"/>
            <a:r>
              <a:rPr lang="en-US" sz="2400" dirty="0" smtClean="0"/>
              <a:t>(seconds)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75402" y="1763924"/>
            <a:ext cx="9165510" cy="4955787"/>
          </a:xfrm>
        </p:spPr>
        <p:txBody>
          <a:bodyPr>
            <a:normAutofit/>
          </a:bodyPr>
          <a:lstStyle/>
          <a:p>
            <a:pPr marL="352780" lvl="1" indent="-352780">
              <a:spcBef>
                <a:spcPts val="772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4000" dirty="0" smtClean="0"/>
              <a:t>Iterative Applications</a:t>
            </a:r>
          </a:p>
          <a:p>
            <a:pPr lvl="1"/>
            <a:r>
              <a:rPr lang="en-US" sz="4000" dirty="0" smtClean="0"/>
              <a:t> N-Body Simulation</a:t>
            </a:r>
          </a:p>
          <a:p>
            <a:pPr lvl="1"/>
            <a:r>
              <a:rPr lang="en-US" sz="4000" dirty="0" smtClean="0"/>
              <a:t> Matrix Multiply </a:t>
            </a:r>
          </a:p>
          <a:p>
            <a:r>
              <a:rPr lang="en-US" sz="4300" dirty="0" smtClean="0"/>
              <a:t>Asynchronous Applications</a:t>
            </a:r>
          </a:p>
          <a:p>
            <a:pPr lvl="1"/>
            <a:r>
              <a:rPr lang="en-US" sz="4000" dirty="0" smtClean="0"/>
              <a:t> Distributed web crawler</a:t>
            </a:r>
            <a:r>
              <a:rPr lang="en-US" sz="4000" dirty="0" smtClean="0">
                <a:ea typeface="Lucida Grande" charset="0"/>
                <a:cs typeface="Lucida Grande" charset="0"/>
              </a:rPr>
              <a:t>‏</a:t>
            </a:r>
            <a:endParaRPr lang="en-US" sz="4000" dirty="0" smtClean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applications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8392" y="2749474"/>
            <a:ext cx="3192520" cy="14338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No straightforward </a:t>
            </a:r>
            <a:r>
              <a:rPr lang="en-US" sz="2800" dirty="0" err="1" smtClean="0"/>
              <a:t>Hadoop</a:t>
            </a:r>
            <a:r>
              <a:rPr lang="en-US" sz="2800" dirty="0" smtClean="0"/>
              <a:t> implementation</a:t>
            </a:r>
            <a:endParaRPr lang="en-US" sz="2800" dirty="0"/>
          </a:p>
        </p:txBody>
      </p:sp>
      <p:cxnSp>
        <p:nvCxnSpPr>
          <p:cNvPr id="12" name="Straight Arrow Connector 11"/>
          <p:cNvCxnSpPr>
            <a:stCxn id="6" idx="1"/>
          </p:cNvCxnSpPr>
          <p:nvPr/>
        </p:nvCxnSpPr>
        <p:spPr>
          <a:xfrm rot="10800000" flipV="1">
            <a:off x="4896256" y="3466388"/>
            <a:ext cx="1752137" cy="1411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1"/>
          </p:cNvCxnSpPr>
          <p:nvPr/>
        </p:nvCxnSpPr>
        <p:spPr>
          <a:xfrm rot="10800000">
            <a:off x="5421320" y="2989682"/>
            <a:ext cx="1227073" cy="47670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</p:cNvCxnSpPr>
          <p:nvPr/>
        </p:nvCxnSpPr>
        <p:spPr>
          <a:xfrm rot="5400000">
            <a:off x="7096636" y="3735058"/>
            <a:ext cx="699773" cy="159626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2830512" y="3826271"/>
            <a:ext cx="4884737" cy="3586575"/>
          </a:xfrm>
          <a:prstGeom prst="rect">
            <a:avLst/>
          </a:prstGeom>
          <a:solidFill>
            <a:srgbClr val="FF0000">
              <a:alpha val="43000"/>
            </a:srgbClr>
          </a:solidFill>
          <a:ln w="127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Motivating Example: </a:t>
            </a:r>
            <a:r>
              <a:rPr lang="en-US" dirty="0" err="1" smtClean="0">
                <a:latin typeface="+mn-lt"/>
              </a:rPr>
              <a:t>PageRank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73312" y="1770097"/>
            <a:ext cx="4928002" cy="18171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+mn-lt"/>
              </a:rPr>
              <a:t>for each node X in graph:</a:t>
            </a:r>
          </a:p>
          <a:p>
            <a:r>
              <a:rPr lang="en-US" sz="3600" dirty="0" smtClean="0">
                <a:latin typeface="+mn-lt"/>
              </a:rPr>
              <a:t>  for each edge X</a:t>
            </a:r>
            <a:r>
              <a:rPr lang="en-US" sz="3600" dirty="0" smtClean="0">
                <a:latin typeface="+mn-lt"/>
                <a:sym typeface="Wingdings"/>
              </a:rPr>
              <a:t></a:t>
            </a:r>
            <a:r>
              <a:rPr lang="en-US" sz="3600" dirty="0" smtClean="0">
                <a:latin typeface="+mn-lt"/>
              </a:rPr>
              <a:t>Z:</a:t>
            </a:r>
          </a:p>
          <a:p>
            <a:r>
              <a:rPr lang="en-US" sz="3600" dirty="0" smtClean="0">
                <a:latin typeface="+mn-lt"/>
              </a:rPr>
              <a:t>    </a:t>
            </a:r>
            <a:r>
              <a:rPr lang="en-US" sz="3600" dirty="0" err="1" smtClean="0">
                <a:latin typeface="+mn-lt"/>
              </a:rPr>
              <a:t>next[Z</a:t>
            </a:r>
            <a:r>
              <a:rPr lang="en-US" sz="3600" dirty="0" smtClean="0">
                <a:latin typeface="+mn-lt"/>
              </a:rPr>
              <a:t>] += </a:t>
            </a:r>
            <a:r>
              <a:rPr lang="en-US" sz="3600" dirty="0" err="1" smtClean="0">
                <a:latin typeface="+mn-lt"/>
              </a:rPr>
              <a:t>curr[X</a:t>
            </a:r>
            <a:r>
              <a:rPr lang="en-US" sz="3600" dirty="0" smtClean="0">
                <a:latin typeface="+mn-lt"/>
              </a:rPr>
              <a:t>]</a:t>
            </a:r>
            <a:endParaRPr lang="en-US" sz="3600" dirty="0">
              <a:latin typeface="+mn-lt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1947017" y="1999616"/>
            <a:ext cx="426295" cy="1397277"/>
          </a:xfrm>
          <a:custGeom>
            <a:avLst/>
            <a:gdLst>
              <a:gd name="connsiteX0" fmla="*/ 368115 w 506159"/>
              <a:gd name="connsiteY0" fmla="*/ 1076749 h 1076749"/>
              <a:gd name="connsiteX1" fmla="*/ 23007 w 506159"/>
              <a:gd name="connsiteY1" fmla="*/ 427939 h 1076749"/>
              <a:gd name="connsiteX2" fmla="*/ 506159 w 506159"/>
              <a:gd name="connsiteY2" fmla="*/ 0 h 107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6159" h="1076749">
                <a:moveTo>
                  <a:pt x="368115" y="1076749"/>
                </a:moveTo>
                <a:cubicBezTo>
                  <a:pt x="184057" y="842073"/>
                  <a:pt x="0" y="607397"/>
                  <a:pt x="23007" y="427939"/>
                </a:cubicBezTo>
                <a:cubicBezTo>
                  <a:pt x="46014" y="248481"/>
                  <a:pt x="437137" y="80526"/>
                  <a:pt x="506159" y="0"/>
                </a:cubicBezTo>
              </a:path>
            </a:pathLst>
          </a:custGeom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7" name="TextBox 66"/>
          <p:cNvSpPr txBox="1"/>
          <p:nvPr/>
        </p:nvSpPr>
        <p:spPr>
          <a:xfrm>
            <a:off x="0" y="1999616"/>
            <a:ext cx="1701457" cy="858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Repeat until </a:t>
            </a:r>
          </a:p>
          <a:p>
            <a:r>
              <a:rPr lang="en-US" sz="2400" dirty="0" smtClean="0">
                <a:latin typeface="+mn-lt"/>
              </a:rPr>
              <a:t>convergence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214842" y="4354145"/>
          <a:ext cx="2158470" cy="283507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158470"/>
              </a:tblGrid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</a:t>
                      </a:r>
                      <a:r>
                        <a:rPr lang="en-US" sz="3600" dirty="0" smtClean="0">
                          <a:sym typeface="Wingdings"/>
                        </a:rPr>
                        <a:t></a:t>
                      </a:r>
                      <a:r>
                        <a:rPr lang="en-US" sz="3600" dirty="0" smtClean="0"/>
                        <a:t>B,C,D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</a:t>
                      </a:r>
                      <a:r>
                        <a:rPr lang="en-US" sz="3600" dirty="0" smtClean="0">
                          <a:sym typeface="Wingdings"/>
                        </a:rPr>
                        <a:t></a:t>
                      </a:r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</a:t>
                      </a:r>
                      <a:r>
                        <a:rPr lang="en-US" sz="3600" dirty="0" smtClean="0">
                          <a:sym typeface="Wingdings"/>
                        </a:rPr>
                        <a:t></a:t>
                      </a:r>
                      <a:r>
                        <a:rPr lang="en-US" sz="3600" dirty="0" smtClean="0"/>
                        <a:t>D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…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3128012" y="4379728"/>
          <a:ext cx="1607500" cy="2835072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1607500"/>
              </a:tblGrid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A: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dirty="0" smtClean="0"/>
                        <a:t>0.12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B: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dirty="0" smtClean="0"/>
                        <a:t>0.15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C:</a:t>
                      </a:r>
                      <a:r>
                        <a:rPr lang="en-US" sz="3600" baseline="0" dirty="0" smtClean="0"/>
                        <a:t> 0.2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…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5345112" y="4389437"/>
          <a:ext cx="1762075" cy="2825363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1762075"/>
              </a:tblGrid>
              <a:tr h="69905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A: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B: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C:</a:t>
                      </a:r>
                      <a:r>
                        <a:rPr lang="en-US" sz="3600" baseline="0" dirty="0" smtClean="0"/>
                        <a:t> 0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…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3128012" y="3826271"/>
            <a:ext cx="797965" cy="5375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+mn-lt"/>
              </a:rPr>
              <a:t>Curr</a:t>
            </a:r>
            <a:endParaRPr lang="en-US" sz="28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23388" y="3826271"/>
            <a:ext cx="869849" cy="5375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Next</a:t>
            </a:r>
            <a:endParaRPr lang="en-US" sz="2800" dirty="0"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14842" y="3826271"/>
            <a:ext cx="1918840" cy="5375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Input Graph</a:t>
            </a:r>
            <a:endParaRPr lang="en-US" sz="2800" dirty="0"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953750" y="2730213"/>
            <a:ext cx="184666" cy="378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5345112" y="4389437"/>
          <a:ext cx="1762075" cy="2825363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1762075"/>
              </a:tblGrid>
              <a:tr h="69905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A:</a:t>
                      </a:r>
                      <a:r>
                        <a:rPr lang="en-US" sz="3600" baseline="0" dirty="0" smtClean="0"/>
                        <a:t> 0.2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B:</a:t>
                      </a:r>
                      <a:r>
                        <a:rPr lang="en-US" sz="3600" baseline="0" dirty="0" smtClean="0"/>
                        <a:t> 0.16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C:</a:t>
                      </a:r>
                      <a:r>
                        <a:rPr lang="en-US" sz="3600" baseline="0" dirty="0" smtClean="0"/>
                        <a:t> 0.21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…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/>
        </p:nvGraphicFramePr>
        <p:xfrm>
          <a:off x="3044939" y="4389437"/>
          <a:ext cx="1762075" cy="2825363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1762075"/>
              </a:tblGrid>
              <a:tr h="69905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A:</a:t>
                      </a:r>
                      <a:r>
                        <a:rPr lang="en-US" sz="3600" baseline="0" dirty="0" smtClean="0"/>
                        <a:t> 0.2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B:</a:t>
                      </a:r>
                      <a:r>
                        <a:rPr lang="en-US" sz="3600" baseline="0" dirty="0" smtClean="0"/>
                        <a:t> 0.16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C:</a:t>
                      </a:r>
                      <a:r>
                        <a:rPr lang="en-US" sz="3600" baseline="0" dirty="0" smtClean="0"/>
                        <a:t> 0.21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…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5345112" y="4389437"/>
          <a:ext cx="1762075" cy="2825363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1762075"/>
              </a:tblGrid>
              <a:tr h="69905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A:</a:t>
                      </a:r>
                      <a:r>
                        <a:rPr lang="en-US" sz="3600" baseline="0" dirty="0" smtClean="0"/>
                        <a:t> 0.25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B:</a:t>
                      </a:r>
                      <a:r>
                        <a:rPr lang="en-US" sz="3600" baseline="0" dirty="0" smtClean="0"/>
                        <a:t> 0.17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C:</a:t>
                      </a:r>
                      <a:r>
                        <a:rPr lang="en-US" sz="3600" baseline="0" dirty="0" smtClean="0"/>
                        <a:t> 0.22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…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3044939" y="4363854"/>
          <a:ext cx="1762075" cy="2825363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1762075"/>
              </a:tblGrid>
              <a:tr h="69905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A:</a:t>
                      </a:r>
                      <a:r>
                        <a:rPr lang="en-US" sz="3600" baseline="0" dirty="0" smtClean="0"/>
                        <a:t> 0.25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B:</a:t>
                      </a:r>
                      <a:r>
                        <a:rPr lang="en-US" sz="3600" baseline="0" dirty="0" smtClean="0"/>
                        <a:t> 0.17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C:</a:t>
                      </a:r>
                      <a:r>
                        <a:rPr lang="en-US" sz="3600" baseline="0" dirty="0" smtClean="0"/>
                        <a:t> 0.22</a:t>
                      </a:r>
                      <a:endParaRPr lang="en-US" sz="3600" dirty="0"/>
                    </a:p>
                  </a:txBody>
                  <a:tcPr/>
                </a:tc>
              </a:tr>
              <a:tr h="70876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…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8153987" y="3396893"/>
            <a:ext cx="1926638" cy="111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Fits in memory!</a:t>
            </a:r>
            <a:endParaRPr lang="en-US" sz="3200" dirty="0">
              <a:latin typeface="+mn-lt"/>
            </a:endParaRPr>
          </a:p>
        </p:txBody>
      </p:sp>
      <p:cxnSp>
        <p:nvCxnSpPr>
          <p:cNvPr id="86" name="Straight Arrow Connector 85"/>
          <p:cNvCxnSpPr>
            <a:stCxn id="84" idx="2"/>
          </p:cNvCxnSpPr>
          <p:nvPr/>
        </p:nvCxnSpPr>
        <p:spPr>
          <a:xfrm rot="5400000">
            <a:off x="7867071" y="4358402"/>
            <a:ext cx="1098414" cy="1402057"/>
          </a:xfrm>
          <a:prstGeom prst="straightConnector1">
            <a:avLst/>
          </a:prstGeom>
          <a:ln w="41275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66" grpId="0" animBg="1"/>
      <p:bldP spid="67" grpId="0"/>
      <p:bldP spid="73" grpId="0"/>
      <p:bldP spid="74" grpId="0"/>
      <p:bldP spid="75" grpId="0"/>
      <p:bldP spid="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2808" y="96837"/>
            <a:ext cx="8988425" cy="1092200"/>
          </a:xfrm>
        </p:spPr>
        <p:txBody>
          <a:bodyPr/>
          <a:lstStyle/>
          <a:p>
            <a:r>
              <a:rPr lang="en-US" smtClean="0"/>
              <a:t>PageRank </a:t>
            </a:r>
            <a:r>
              <a:rPr lang="en-US" dirty="0" smtClean="0"/>
              <a:t>in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83110" y="179863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1293838" y="6213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6" name="Oval 5"/>
          <p:cNvSpPr/>
          <p:nvPr/>
        </p:nvSpPr>
        <p:spPr>
          <a:xfrm>
            <a:off x="8164512" y="619974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7" name="Magnetic Disk 6"/>
          <p:cNvSpPr/>
          <p:nvPr/>
        </p:nvSpPr>
        <p:spPr>
          <a:xfrm>
            <a:off x="2982912" y="4207143"/>
            <a:ext cx="3810000" cy="1611605"/>
          </a:xfrm>
          <a:prstGeom prst="flowChartMagneticDisk">
            <a:avLst/>
          </a:prstGeom>
          <a:ln w="3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Distributed Storage</a:t>
            </a:r>
            <a:endParaRPr lang="en-US" sz="44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1905003" y="2592911"/>
            <a:ext cx="6259510" cy="3911637"/>
            <a:chOff x="1905003" y="2459000"/>
            <a:chExt cx="6259510" cy="3911637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4027475" y="3268672"/>
              <a:ext cx="1513002" cy="133910"/>
            </a:xfrm>
            <a:prstGeom prst="straightConnector1">
              <a:avLst/>
            </a:prstGeom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3490087" y="2865196"/>
              <a:ext cx="1633130" cy="820737"/>
            </a:xfrm>
            <a:prstGeom prst="straightConnector1">
              <a:avLst/>
            </a:prstGeom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220912" y="2770564"/>
              <a:ext cx="2066191" cy="4739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Graph stream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50931" y="2770564"/>
              <a:ext cx="1929284" cy="4739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/>
                <a:t>Rank </a:t>
              </a:r>
              <a:r>
                <a:rPr lang="en-US" sz="2400" dirty="0" smtClean="0"/>
                <a:t>stream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08238" y="3244539"/>
              <a:ext cx="1919261" cy="4739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en-US" sz="2400" dirty="0" smtClean="0">
                  <a:noFill/>
                </a:rPr>
                <a:t>A-&gt;B,C, B-&gt;D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84750" y="3254033"/>
              <a:ext cx="1805803" cy="4739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lvl="0"/>
              <a:r>
                <a:rPr lang="en-US" sz="2400" dirty="0" smtClean="0">
                  <a:solidFill>
                    <a:prstClr val="black"/>
                  </a:solidFill>
                </a:rPr>
                <a:t>A:0.1, B:0.2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318250" y="5603287"/>
              <a:ext cx="1846262" cy="767350"/>
            </a:xfrm>
            <a:prstGeom prst="straightConnector1">
              <a:avLst/>
            </a:prstGeom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6746878" y="5047723"/>
              <a:ext cx="1417635" cy="1322913"/>
            </a:xfrm>
            <a:prstGeom prst="straightConnector1">
              <a:avLst/>
            </a:prstGeom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 flipV="1">
              <a:off x="1984376" y="5048515"/>
              <a:ext cx="999333" cy="967477"/>
            </a:xfrm>
            <a:prstGeom prst="straightConnector1">
              <a:avLst/>
            </a:prstGeom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0800000" flipV="1">
              <a:off x="1905003" y="5619163"/>
              <a:ext cx="1381124" cy="460324"/>
            </a:xfrm>
            <a:prstGeom prst="straightConnector1">
              <a:avLst/>
            </a:prstGeom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hape 54"/>
          <p:cNvCxnSpPr>
            <a:stCxn id="4" idx="6"/>
          </p:cNvCxnSpPr>
          <p:nvPr/>
        </p:nvCxnSpPr>
        <p:spPr>
          <a:xfrm>
            <a:off x="5497510" y="2255837"/>
            <a:ext cx="3200402" cy="3894066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hape 68"/>
          <p:cNvCxnSpPr>
            <a:stCxn id="6" idx="3"/>
            <a:endCxn id="5" idx="5"/>
          </p:cNvCxnSpPr>
          <p:nvPr/>
        </p:nvCxnSpPr>
        <p:spPr>
          <a:xfrm rot="5400000">
            <a:off x="5179550" y="3875014"/>
            <a:ext cx="13650" cy="6224096"/>
          </a:xfrm>
          <a:prstGeom prst="curvedConnector3">
            <a:avLst>
              <a:gd name="adj1" fmla="val 2755758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hape 71"/>
          <p:cNvCxnSpPr/>
          <p:nvPr/>
        </p:nvCxnSpPr>
        <p:spPr>
          <a:xfrm rot="5400000" flipH="1" flipV="1">
            <a:off x="820456" y="2741894"/>
            <a:ext cx="4248711" cy="3276598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853290" y="2872727"/>
            <a:ext cx="1929284" cy="483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Rank </a:t>
            </a:r>
            <a:r>
              <a:rPr lang="en-US" sz="2400" dirty="0" smtClean="0"/>
              <a:t>stream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987109" y="3356198"/>
            <a:ext cx="1805803" cy="4834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A:0.1, B:0.2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rot="16200000" flipH="1">
            <a:off x="4122368" y="3547693"/>
            <a:ext cx="1494106" cy="36981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69327" y="1197447"/>
            <a:ext cx="9567862" cy="601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6600"/>
              </a:buClr>
              <a:buSzPct val="100000"/>
              <a:buFont typeface="Wingdings" charset="2"/>
              <a:buChar char="§"/>
            </a:pPr>
            <a:r>
              <a:rPr lang="en-US" sz="3200" dirty="0" smtClean="0">
                <a:latin typeface="+mn-lt"/>
              </a:rPr>
              <a:t> Data flow models do not expose global state.</a:t>
            </a:r>
          </a:p>
        </p:txBody>
      </p:sp>
      <p:cxnSp>
        <p:nvCxnSpPr>
          <p:cNvPr id="25" name="Straight Arrow Connector 24"/>
          <p:cNvCxnSpPr>
            <a:stCxn id="5" idx="6"/>
          </p:cNvCxnSpPr>
          <p:nvPr/>
        </p:nvCxnSpPr>
        <p:spPr>
          <a:xfrm flipV="1">
            <a:off x="2208238" y="5753074"/>
            <a:ext cx="1345055" cy="917524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2"/>
          </p:cNvCxnSpPr>
          <p:nvPr/>
        </p:nvCxnSpPr>
        <p:spPr>
          <a:xfrm rot="10800000">
            <a:off x="6030912" y="5737198"/>
            <a:ext cx="2133600" cy="919750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2808" y="96837"/>
            <a:ext cx="8988425" cy="1092200"/>
          </a:xfrm>
        </p:spPr>
        <p:txBody>
          <a:bodyPr/>
          <a:lstStyle/>
          <a:p>
            <a:r>
              <a:rPr lang="en-US" smtClean="0"/>
              <a:t>PageRank </a:t>
            </a:r>
            <a:r>
              <a:rPr lang="en-US" dirty="0" smtClean="0"/>
              <a:t>in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83110" y="179863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1293838" y="6213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6" name="Oval 5"/>
          <p:cNvSpPr/>
          <p:nvPr/>
        </p:nvSpPr>
        <p:spPr>
          <a:xfrm>
            <a:off x="8164512" y="619974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7" name="Magnetic Disk 6"/>
          <p:cNvSpPr/>
          <p:nvPr/>
        </p:nvSpPr>
        <p:spPr>
          <a:xfrm>
            <a:off x="2982912" y="4207143"/>
            <a:ext cx="3810000" cy="1611605"/>
          </a:xfrm>
          <a:prstGeom prst="flowChartMagneticDisk">
            <a:avLst/>
          </a:prstGeom>
          <a:ln w="3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Distributed Storage</a:t>
            </a:r>
            <a:endParaRPr lang="en-US" sz="4400" dirty="0"/>
          </a:p>
        </p:txBody>
      </p:sp>
      <p:grpSp>
        <p:nvGrpSpPr>
          <p:cNvPr id="3" name="Group 76"/>
          <p:cNvGrpSpPr/>
          <p:nvPr/>
        </p:nvGrpSpPr>
        <p:grpSpPr>
          <a:xfrm>
            <a:off x="1905003" y="2592911"/>
            <a:ext cx="6259510" cy="3911637"/>
            <a:chOff x="1905003" y="2459000"/>
            <a:chExt cx="6259510" cy="3911637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4027475" y="3268672"/>
              <a:ext cx="1513002" cy="133910"/>
            </a:xfrm>
            <a:prstGeom prst="straightConnector1">
              <a:avLst/>
            </a:prstGeom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3490087" y="2865196"/>
              <a:ext cx="1633130" cy="820737"/>
            </a:xfrm>
            <a:prstGeom prst="straightConnector1">
              <a:avLst/>
            </a:prstGeom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220912" y="2770564"/>
              <a:ext cx="2066191" cy="4739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Graph stream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50931" y="2770564"/>
              <a:ext cx="1929284" cy="4739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/>
                <a:t>Rank </a:t>
              </a:r>
              <a:r>
                <a:rPr lang="en-US" sz="2400" dirty="0" smtClean="0"/>
                <a:t>stream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208238" y="3244539"/>
              <a:ext cx="1919261" cy="4739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lvl="0"/>
              <a:r>
                <a:rPr lang="en-US" sz="2400" dirty="0" smtClean="0">
                  <a:noFill/>
                </a:rPr>
                <a:t>A-&gt;B,C, B-&gt;D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84750" y="3254033"/>
              <a:ext cx="1805803" cy="4739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lvl="0"/>
              <a:r>
                <a:rPr lang="en-US" sz="2400" dirty="0" smtClean="0">
                  <a:solidFill>
                    <a:prstClr val="black"/>
                  </a:solidFill>
                </a:rPr>
                <a:t>A:0.1, B:0.2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6318250" y="5603287"/>
              <a:ext cx="1846262" cy="767350"/>
            </a:xfrm>
            <a:prstGeom prst="straightConnector1">
              <a:avLst/>
            </a:prstGeom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6746878" y="5047723"/>
              <a:ext cx="1417635" cy="1322913"/>
            </a:xfrm>
            <a:prstGeom prst="straightConnector1">
              <a:avLst/>
            </a:prstGeom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 flipV="1">
              <a:off x="1984376" y="5048515"/>
              <a:ext cx="999333" cy="967477"/>
            </a:xfrm>
            <a:prstGeom prst="straightConnector1">
              <a:avLst/>
            </a:prstGeom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0800000" flipV="1">
              <a:off x="1905003" y="5619163"/>
              <a:ext cx="1381124" cy="460324"/>
            </a:xfrm>
            <a:prstGeom prst="straightConnector1">
              <a:avLst/>
            </a:prstGeom>
            <a:ln w="317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hape 54"/>
          <p:cNvCxnSpPr>
            <a:stCxn id="4" idx="6"/>
          </p:cNvCxnSpPr>
          <p:nvPr/>
        </p:nvCxnSpPr>
        <p:spPr>
          <a:xfrm>
            <a:off x="5497510" y="2255837"/>
            <a:ext cx="3200402" cy="3894066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hape 68"/>
          <p:cNvCxnSpPr>
            <a:stCxn id="6" idx="3"/>
            <a:endCxn id="5" idx="5"/>
          </p:cNvCxnSpPr>
          <p:nvPr/>
        </p:nvCxnSpPr>
        <p:spPr>
          <a:xfrm rot="5400000">
            <a:off x="5179550" y="3875014"/>
            <a:ext cx="13650" cy="6224096"/>
          </a:xfrm>
          <a:prstGeom prst="curvedConnector3">
            <a:avLst>
              <a:gd name="adj1" fmla="val 2755758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hape 71"/>
          <p:cNvCxnSpPr/>
          <p:nvPr/>
        </p:nvCxnSpPr>
        <p:spPr>
          <a:xfrm rot="5400000" flipH="1" flipV="1">
            <a:off x="820456" y="2741894"/>
            <a:ext cx="4248711" cy="3276598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853290" y="2872727"/>
            <a:ext cx="1929284" cy="483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Rank </a:t>
            </a:r>
            <a:r>
              <a:rPr lang="en-US" sz="2400" dirty="0" smtClean="0"/>
              <a:t>stream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987109" y="3356198"/>
            <a:ext cx="1805803" cy="4834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A:0.1, B:0.2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rot="16200000" flipH="1">
            <a:off x="4122368" y="3547693"/>
            <a:ext cx="1494106" cy="36981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69327" y="1197447"/>
            <a:ext cx="9567862" cy="601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6600"/>
              </a:buClr>
              <a:buSzPct val="100000"/>
              <a:buFont typeface="Wingdings" charset="2"/>
              <a:buChar char="§"/>
            </a:pPr>
            <a:r>
              <a:rPr lang="en-US" sz="3200" dirty="0" smtClean="0">
                <a:latin typeface="+mn-lt"/>
              </a:rPr>
              <a:t> Data flow models do not expose global state.</a:t>
            </a:r>
          </a:p>
        </p:txBody>
      </p:sp>
      <p:cxnSp>
        <p:nvCxnSpPr>
          <p:cNvPr id="25" name="Straight Arrow Connector 24"/>
          <p:cNvCxnSpPr>
            <a:stCxn id="5" idx="6"/>
          </p:cNvCxnSpPr>
          <p:nvPr/>
        </p:nvCxnSpPr>
        <p:spPr>
          <a:xfrm flipV="1">
            <a:off x="2208238" y="5753074"/>
            <a:ext cx="1345055" cy="917524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2"/>
          </p:cNvCxnSpPr>
          <p:nvPr/>
        </p:nvCxnSpPr>
        <p:spPr>
          <a:xfrm rot="10800000">
            <a:off x="6030912" y="5737198"/>
            <a:ext cx="2133600" cy="919750"/>
          </a:xfrm>
          <a:prstGeom prst="straightConnector1">
            <a:avLst/>
          </a:prstGeom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model for sharing state?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MPI (Message Passing interface)</a:t>
            </a:r>
          </a:p>
          <a:p>
            <a:pPr lvl="1"/>
            <a:r>
              <a:rPr lang="en-US" dirty="0" smtClean="0"/>
              <a:t>Commonly used by the supercomputing community</a:t>
            </a:r>
          </a:p>
          <a:p>
            <a:r>
              <a:rPr lang="en-US" dirty="0" smtClean="0"/>
              <a:t>Higher-level API than sockets</a:t>
            </a:r>
          </a:p>
          <a:p>
            <a:pPr lvl="1"/>
            <a:r>
              <a:rPr lang="en-US" dirty="0" smtClean="0"/>
              <a:t>Point-to-point and point-to-multipoint send/receive</a:t>
            </a:r>
          </a:p>
          <a:p>
            <a:pPr lvl="1"/>
            <a:r>
              <a:rPr lang="en-US" dirty="0" smtClean="0"/>
              <a:t>Synchronizing nodes (barriers)</a:t>
            </a:r>
          </a:p>
          <a:p>
            <a:pPr lvl="1"/>
            <a:r>
              <a:rPr lang="en-US" dirty="0" smtClean="0"/>
              <a:t>Obtaining meta information (e.g. # of processes in session)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15912" y="46037"/>
            <a:ext cx="8988425" cy="1092200"/>
          </a:xfrm>
        </p:spPr>
        <p:txBody>
          <a:bodyPr/>
          <a:lstStyle/>
          <a:p>
            <a:r>
              <a:rPr lang="en-US" dirty="0" err="1" smtClean="0"/>
              <a:t>PageRank</a:t>
            </a:r>
            <a:r>
              <a:rPr lang="en-US" dirty="0" smtClean="0"/>
              <a:t> With MPI/RPC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583110" y="166472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1495890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7250112" y="63336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7" name="Magnetic Disk 6"/>
          <p:cNvSpPr/>
          <p:nvPr/>
        </p:nvSpPr>
        <p:spPr>
          <a:xfrm>
            <a:off x="3135312" y="4073232"/>
            <a:ext cx="3810000" cy="1611605"/>
          </a:xfrm>
          <a:prstGeom prst="flowChartMagneticDisk">
            <a:avLst/>
          </a:prstGeom>
          <a:ln w="3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Distributed Storage</a:t>
            </a:r>
            <a:endParaRPr lang="en-US" sz="4400" dirty="0"/>
          </a:p>
        </p:txBody>
      </p:sp>
      <p:cxnSp>
        <p:nvCxnSpPr>
          <p:cNvPr id="9" name="Straight Arrow Connector 8"/>
          <p:cNvCxnSpPr>
            <a:stCxn id="7" idx="1"/>
            <a:endCxn id="3" idx="4"/>
          </p:cNvCxnSpPr>
          <p:nvPr/>
        </p:nvCxnSpPr>
        <p:spPr>
          <a:xfrm rot="16200000" flipV="1">
            <a:off x="4293258" y="3326178"/>
            <a:ext cx="1494106" cy="2"/>
          </a:xfrm>
          <a:prstGeom prst="straightConnector1">
            <a:avLst/>
          </a:pr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4" idx="7"/>
          </p:cNvCxnSpPr>
          <p:nvPr/>
        </p:nvCxnSpPr>
        <p:spPr>
          <a:xfrm rot="10800000" flipV="1">
            <a:off x="2276379" y="5659523"/>
            <a:ext cx="1106022" cy="808045"/>
          </a:xfrm>
          <a:prstGeom prst="straightConnector1">
            <a:avLst/>
          </a:pr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954712" y="5659524"/>
            <a:ext cx="1429311" cy="863513"/>
          </a:xfrm>
          <a:prstGeom prst="straightConnector1">
            <a:avLst/>
          </a:pr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Document 14"/>
          <p:cNvSpPr/>
          <p:nvPr/>
        </p:nvSpPr>
        <p:spPr>
          <a:xfrm>
            <a:off x="1789017" y="121710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A-&gt;B,C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9" name="Document 18"/>
          <p:cNvSpPr/>
          <p:nvPr/>
        </p:nvSpPr>
        <p:spPr>
          <a:xfrm>
            <a:off x="3142128" y="1217105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A: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1" name="Document 20"/>
          <p:cNvSpPr/>
          <p:nvPr/>
        </p:nvSpPr>
        <p:spPr>
          <a:xfrm>
            <a:off x="8727514" y="631292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B-&gt;D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2" name="Document 21"/>
          <p:cNvSpPr/>
          <p:nvPr/>
        </p:nvSpPr>
        <p:spPr>
          <a:xfrm>
            <a:off x="8727514" y="520914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B: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7" name="Document 26"/>
          <p:cNvSpPr/>
          <p:nvPr/>
        </p:nvSpPr>
        <p:spPr>
          <a:xfrm>
            <a:off x="142779" y="6199746"/>
            <a:ext cx="1251045" cy="1124511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Graph</a:t>
            </a:r>
          </a:p>
          <a:p>
            <a:pPr algn="ctr"/>
            <a:r>
              <a:rPr lang="en-US" sz="2400" dirty="0" smtClean="0"/>
              <a:t>C-&gt;E,F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8" name="Document 27"/>
          <p:cNvSpPr/>
          <p:nvPr/>
        </p:nvSpPr>
        <p:spPr>
          <a:xfrm>
            <a:off x="142779" y="4846637"/>
            <a:ext cx="1251045" cy="112451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Ranks</a:t>
            </a:r>
            <a:endParaRPr lang="en-US" sz="2400" dirty="0" smtClean="0"/>
          </a:p>
          <a:p>
            <a:pPr algn="ctr"/>
            <a:r>
              <a:rPr lang="en-US" sz="2400" dirty="0" smtClean="0"/>
              <a:t>C: 0</a:t>
            </a:r>
          </a:p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30" name="Shape 29"/>
          <p:cNvCxnSpPr>
            <a:stCxn id="4" idx="0"/>
            <a:endCxn id="3" idx="2"/>
          </p:cNvCxnSpPr>
          <p:nvPr/>
        </p:nvCxnSpPr>
        <p:spPr>
          <a:xfrm rot="5400000" flipH="1" flipV="1">
            <a:off x="1162234" y="2912782"/>
            <a:ext cx="4211732" cy="2630020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endCxn id="5" idx="2"/>
          </p:cNvCxnSpPr>
          <p:nvPr/>
        </p:nvCxnSpPr>
        <p:spPr>
          <a:xfrm flipV="1">
            <a:off x="2276379" y="6790858"/>
            <a:ext cx="4973733" cy="76200"/>
          </a:xfrm>
          <a:prstGeom prst="curvedConnector3">
            <a:avLst>
              <a:gd name="adj1" fmla="val 50958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3" idx="6"/>
            <a:endCxn id="5" idx="0"/>
          </p:cNvCxnSpPr>
          <p:nvPr/>
        </p:nvCxnSpPr>
        <p:spPr>
          <a:xfrm>
            <a:off x="5497510" y="2121926"/>
            <a:ext cx="2209802" cy="4211732"/>
          </a:xfrm>
          <a:prstGeom prst="curvedConnector2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ular Callout 37"/>
          <p:cNvSpPr/>
          <p:nvPr/>
        </p:nvSpPr>
        <p:spPr>
          <a:xfrm>
            <a:off x="7384023" y="1505732"/>
            <a:ext cx="2444750" cy="1671770"/>
          </a:xfrm>
          <a:prstGeom prst="wedgeRectCallout">
            <a:avLst>
              <a:gd name="adj1" fmla="val -68994"/>
              <a:gd name="adj2" fmla="val 53798"/>
            </a:avLst>
          </a:prstGeom>
          <a:solidFill>
            <a:srgbClr val="FFD57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User explicitly programs communication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21" grpId="0" animBg="1"/>
      <p:bldP spid="22" grpId="0" animBg="1"/>
      <p:bldP spid="27" grpId="0" animBg="1"/>
      <p:bldP spid="28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MPI?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Too low-level</a:t>
            </a:r>
          </a:p>
          <a:p>
            <a:r>
              <a:rPr lang="en-US" dirty="0" smtClean="0"/>
              <a:t>Users are burdened with</a:t>
            </a:r>
          </a:p>
          <a:p>
            <a:pPr lvl="1"/>
            <a:r>
              <a:rPr lang="en-US" dirty="0" smtClean="0"/>
              <a:t>Partitioning computation among nodes</a:t>
            </a:r>
          </a:p>
          <a:p>
            <a:pPr lvl="1"/>
            <a:r>
              <a:rPr lang="en-US" dirty="0" smtClean="0"/>
              <a:t>Fetch/serve state from/to remote nodes</a:t>
            </a:r>
          </a:p>
          <a:p>
            <a:pPr lvl="1"/>
            <a:r>
              <a:rPr lang="en-US" dirty="0" smtClean="0"/>
              <a:t>Load-balancing</a:t>
            </a:r>
          </a:p>
          <a:p>
            <a:pPr lvl="1"/>
            <a:r>
              <a:rPr lang="en-US" dirty="0" smtClean="0"/>
              <a:t>Failure handling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26598</TotalTime>
  <Words>2359</Words>
  <Application>Microsoft Macintosh PowerPoint</Application>
  <PresentationFormat>Custom</PresentationFormat>
  <Paragraphs>583</Paragraphs>
  <Slides>34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Median</vt:lpstr>
      <vt:lpstr>Slide 1</vt:lpstr>
      <vt:lpstr>What we’ve learnt so far</vt:lpstr>
      <vt:lpstr>Need for global shared state</vt:lpstr>
      <vt:lpstr>Motivating Example: PageRank</vt:lpstr>
      <vt:lpstr>PageRank in MapReduce</vt:lpstr>
      <vt:lpstr>PageRank in MapReduce</vt:lpstr>
      <vt:lpstr>Alternative model for sharing state?</vt:lpstr>
      <vt:lpstr>PageRank With MPI/RPC</vt:lpstr>
      <vt:lpstr>Why not MPI?</vt:lpstr>
      <vt:lpstr>Distributed shared memory: goal</vt:lpstr>
      <vt:lpstr>DSM’s goal:</vt:lpstr>
      <vt:lpstr>Distributed shared memory</vt:lpstr>
      <vt:lpstr>Treadmarks</vt:lpstr>
      <vt:lpstr>Idea #1: Write-diffs</vt:lpstr>
      <vt:lpstr>Idea #2: relaxed consistency model</vt:lpstr>
      <vt:lpstr>More Examples of RC, LRC</vt:lpstr>
      <vt:lpstr>Write PageRank using TreadMarks?</vt:lpstr>
      <vt:lpstr>Piccolo: a DSM at higher abstraction</vt:lpstr>
      <vt:lpstr>Programming Model</vt:lpstr>
      <vt:lpstr>Naïve PageRank with Piccolo</vt:lpstr>
      <vt:lpstr>Naïve PageRank is Slow</vt:lpstr>
      <vt:lpstr>PageRank: Exploiting Locality</vt:lpstr>
      <vt:lpstr>Exploiting Locality</vt:lpstr>
      <vt:lpstr>Exploiting Locality</vt:lpstr>
      <vt:lpstr>Synchronization</vt:lpstr>
      <vt:lpstr>Synchronization Primitives</vt:lpstr>
      <vt:lpstr>PageRank: Efficient Synchronization</vt:lpstr>
      <vt:lpstr>Efficient Synchronization</vt:lpstr>
      <vt:lpstr>PageRank with Checkpointing</vt:lpstr>
      <vt:lpstr>Recovery via Checkpointing</vt:lpstr>
      <vt:lpstr>Load Balancing</vt:lpstr>
      <vt:lpstr>Piccolo is Fast</vt:lpstr>
      <vt:lpstr>Piccolo Scales Well</vt:lpstr>
      <vt:lpstr>Other applications</vt:lpstr>
    </vt:vector>
  </TitlesOfParts>
  <Manager/>
  <Company/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power </dc:creator>
  <cp:keywords/>
  <dc:description/>
  <cp:lastModifiedBy>Jinyang Li</cp:lastModifiedBy>
  <cp:revision>294</cp:revision>
  <cp:lastPrinted>2010-09-30T23:14:30Z</cp:lastPrinted>
  <dcterms:created xsi:type="dcterms:W3CDTF">2010-11-18T19:11:01Z</dcterms:created>
  <dcterms:modified xsi:type="dcterms:W3CDTF">2010-12-01T20:56:35Z</dcterms:modified>
  <cp:category/>
</cp:coreProperties>
</file>